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574" r:id="rId1"/>
  </p:sldMasterIdLst>
  <p:notesMasterIdLst>
    <p:notesMasterId r:id="rId12"/>
  </p:notesMasterIdLst>
  <p:handoutMasterIdLst>
    <p:handoutMasterId r:id="rId13"/>
  </p:handoutMasterIdLst>
  <p:sldIdLst>
    <p:sldId id="271" r:id="rId2"/>
    <p:sldId id="272" r:id="rId3"/>
    <p:sldId id="267" r:id="rId4"/>
    <p:sldId id="270" r:id="rId5"/>
    <p:sldId id="259" r:id="rId6"/>
    <p:sldId id="268" r:id="rId7"/>
    <p:sldId id="263" r:id="rId8"/>
    <p:sldId id="273" r:id="rId9"/>
    <p:sldId id="265" r:id="rId10"/>
    <p:sldId id="266" r:id="rId1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Graph webhooks" id="{7E829F76-CD83-44A3-B3F7-007301260BD8}">
          <p14:sldIdLst>
            <p14:sldId id="271"/>
            <p14:sldId id="272"/>
            <p14:sldId id="267"/>
            <p14:sldId id="270"/>
            <p14:sldId id="259"/>
            <p14:sldId id="268"/>
            <p14:sldId id="263"/>
          </p14:sldIdLst>
        </p14:section>
        <p14:section name="Summary" id="{0515D85C-C91E-4BDB-B673-651C2D8A364D}">
          <p14:sldIdLst>
            <p14:sldId id="273"/>
            <p14:sldId id="265"/>
            <p14:sldId id="266"/>
          </p14:sldIdLst>
        </p14:section>
        <p14:section name="Default Section" id="{93B56B7B-1769-4C1E-9AAF-8A7A5ABA96BF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6" autoAdjust="0"/>
    <p:restoredTop sz="88440" autoAdjust="0"/>
  </p:normalViewPr>
  <p:slideViewPr>
    <p:cSldViewPr snapToGrid="0">
      <p:cViewPr varScale="1">
        <p:scale>
          <a:sx n="84" d="100"/>
          <a:sy n="84" d="100"/>
        </p:scale>
        <p:origin x="429" y="3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4/18/2018 7:57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4.jpg>
</file>

<file path=ppt/media/image5.jp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4/18/2018 7:57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4/18/2018 7:57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708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4/18/2018 7:57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3173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Webhooks</a:t>
            </a:r>
            <a:r>
              <a:rPr lang="en-US" dirty="0"/>
              <a:t> are HTTP requests made from Microsoft Graph to a web endpoint that you configure when creating the subscription. The endpoint uses HTTPS protocol, the endpoint must be publicly accessible (you cannot register an endpoint that is non-routable or behind a firewall such as https://localhost). During testing you can use a proxy such as </a:t>
            </a:r>
            <a:r>
              <a:rPr lang="en-US" b="1" dirty="0" err="1"/>
              <a:t>ngrok</a:t>
            </a:r>
            <a:r>
              <a:rPr lang="en-US" b="0" dirty="0"/>
              <a:t>. </a:t>
            </a:r>
            <a:endParaRPr lang="en-US" dirty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4/18/2018 7:57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056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Your application sends an HTTP POST to the Microsoft graph endpoint </a:t>
            </a:r>
            <a:r>
              <a:rPr lang="en-US" sz="900" kern="1200" dirty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rPr>
              <a:t>https://graph.microsoft.com/v1.0/subscriptions/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900" kern="1200" dirty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rPr>
              <a:t>Microsoft sends an HTTP POST to the URL with a </a:t>
            </a:r>
            <a:r>
              <a:rPr lang="en-US" sz="900" kern="1200" dirty="0" err="1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rPr>
              <a:t>queryString</a:t>
            </a:r>
            <a:r>
              <a:rPr lang="en-US" sz="900" kern="1200" dirty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rPr>
              <a:t> ?</a:t>
            </a:r>
            <a:r>
              <a:rPr lang="en-US" sz="900" kern="1200" dirty="0" err="1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rPr>
              <a:t>validationToken</a:t>
            </a:r>
            <a:r>
              <a:rPr lang="en-US" sz="900" kern="1200" dirty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rPr>
              <a:t>. Your application has 10 seconds to reply with a 200 OK and the token in the response body.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900" kern="1200" dirty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rPr>
              <a:t>If your API replies within the 10 seconds, the response to the original request is finally sent back to the application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900" kern="1200" dirty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rPr>
              <a:t>Finally, your API will receive notifications for the given resource for the duration of the subscription, your application needs to update the subscription request prior to the timeout.</a:t>
            </a:r>
          </a:p>
          <a:p>
            <a:pPr marL="228600" indent="-228600">
              <a:buFont typeface="+mj-lt"/>
              <a:buAutoNum type="arabicPeriod"/>
            </a:pPr>
            <a:endParaRPr lang="en-US" sz="900" kern="1200" dirty="0">
              <a:solidFill>
                <a:schemeClr val="tx1"/>
              </a:solidFill>
              <a:latin typeface="Segoe UI Light" pitchFamily="34" charset="0"/>
              <a:ea typeface="+mn-ea"/>
              <a:cs typeface="+mn-cs"/>
            </a:endParaRPr>
          </a:p>
          <a:p>
            <a:pPr marL="0" indent="0">
              <a:buFont typeface="+mj-lt"/>
              <a:buNone/>
            </a:pPr>
            <a:r>
              <a:rPr lang="en-US" sz="900" kern="1200" dirty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rPr>
              <a:t>When your application receives a notification, it can then make a request back to Microsoft Graph to request additional information about the changed resource.</a:t>
            </a:r>
          </a:p>
          <a:p>
            <a:pPr marL="0" indent="0">
              <a:buFont typeface="+mj-lt"/>
              <a:buNone/>
            </a:pPr>
            <a:endParaRPr lang="en-US" sz="900" kern="1200" dirty="0">
              <a:solidFill>
                <a:schemeClr val="tx1"/>
              </a:solidFill>
              <a:latin typeface="Segoe UI Light" pitchFamily="34" charset="0"/>
              <a:ea typeface="+mn-ea"/>
              <a:cs typeface="+mn-cs"/>
            </a:endParaRPr>
          </a:p>
          <a:p>
            <a:pPr marL="0" indent="0">
              <a:buFont typeface="+mj-lt"/>
              <a:buNone/>
            </a:pPr>
            <a:r>
              <a:rPr lang="en-US" sz="900" kern="1200" dirty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rPr>
              <a:t>The initial subscription request includes a client state, which should be matched against the client state value sent from Microsoft.</a:t>
            </a:r>
          </a:p>
          <a:p>
            <a:pPr marL="0" indent="0">
              <a:buFont typeface="+mj-lt"/>
              <a:buNone/>
            </a:pPr>
            <a:endParaRPr lang="en-US" sz="900" kern="1200" dirty="0">
              <a:solidFill>
                <a:schemeClr val="tx1"/>
              </a:solidFill>
              <a:latin typeface="Segoe UI Light" pitchFamily="34" charset="0"/>
              <a:ea typeface="+mn-ea"/>
              <a:cs typeface="+mn-cs"/>
            </a:endParaRPr>
          </a:p>
          <a:p>
            <a:pPr marL="0" indent="0">
              <a:buFont typeface="+mj-lt"/>
              <a:buNone/>
            </a:pPr>
            <a:r>
              <a:rPr lang="en-US" sz="900" kern="1200" dirty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rPr>
              <a:t>Your API has about 10 seconds to reply to a notification with an HTTP 202 before Microsoft will re-send the request.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4/18/2018 7:57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200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The Microsoft Graph REST API uses a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webhook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mechanism to deliver notifications to clients. A client is a web service that configures its own URL to receive notifications. Client apps use notifications to update their state upon changes.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Using the Microsoft Graph REST API, an app can subscribe to changes on the following resources: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Messages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Events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Contacts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Group conversations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Content shared on OneDrive including drives associated with SharePoint sites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User's personal OneDrive folders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4/18/2018 7:57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4467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understand that resources expire.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4/18/2018 7:58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52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4/18/2018 7:57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285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4/18/2018 7:57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04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4/18/2018 7:57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87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473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19781880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67463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0404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7833628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35448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8945054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00875553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8327869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57172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8385370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355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5644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40803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944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371A6DA-3B64-4BA3-8A23-20674474B3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864" t="4432" b="4432"/>
          <a:stretch/>
        </p:blipFill>
        <p:spPr>
          <a:xfrm flipH="1">
            <a:off x="1944687" y="0"/>
            <a:ext cx="10491788" cy="69945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4D3ECC-207D-4F2E-96C1-2F2E1CADEECE}"/>
              </a:ext>
            </a:extLst>
          </p:cNvPr>
          <p:cNvSpPr/>
          <p:nvPr userDrawn="1"/>
        </p:nvSpPr>
        <p:spPr bwMode="auto">
          <a:xfrm>
            <a:off x="1929447" y="0"/>
            <a:ext cx="6513513" cy="6994525"/>
          </a:xfrm>
          <a:prstGeom prst="rect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433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3442995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5138246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78763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116581812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807330638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13803346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579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5" r:id="rId1"/>
    <p:sldLayoutId id="2147484576" r:id="rId2"/>
    <p:sldLayoutId id="2147484578" r:id="rId3"/>
    <p:sldLayoutId id="2147484580" r:id="rId4"/>
    <p:sldLayoutId id="2147484581" r:id="rId5"/>
    <p:sldLayoutId id="2147484582" r:id="rId6"/>
    <p:sldLayoutId id="2147484583" r:id="rId7"/>
    <p:sldLayoutId id="2147484584" r:id="rId8"/>
    <p:sldLayoutId id="2147484585" r:id="rId9"/>
    <p:sldLayoutId id="2147484586" r:id="rId10"/>
    <p:sldLayoutId id="2147484587" r:id="rId11"/>
    <p:sldLayoutId id="2147484588" r:id="rId12"/>
    <p:sldLayoutId id="2147484589" r:id="rId13"/>
    <p:sldLayoutId id="2147484591" r:id="rId14"/>
    <p:sldLayoutId id="2147484594" r:id="rId15"/>
    <p:sldLayoutId id="2147484595" r:id="rId16"/>
    <p:sldLayoutId id="2147484596" r:id="rId17"/>
    <p:sldLayoutId id="2147484597" r:id="rId18"/>
    <p:sldLayoutId id="2147484598" r:id="rId19"/>
    <p:sldLayoutId id="2147484599" r:id="rId20"/>
    <p:sldLayoutId id="2147484600" r:id="rId21"/>
    <p:sldLayoutId id="2147484601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Capabilities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Microsoft</a:t>
            </a:r>
            <a:r>
              <a:rPr lang="en-US" dirty="0">
                <a:noFill/>
              </a:rPr>
              <a:t>-</a:t>
            </a:r>
            <a:r>
              <a:rPr lang="en-US" dirty="0"/>
              <a:t>Graph </a:t>
            </a:r>
            <a:r>
              <a:rPr lang="en-US" dirty="0" err="1"/>
              <a:t>webhooks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35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3DE5C9-0523-4EA0-8ED8-66B4FAE0C04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880" r="16114"/>
          <a:stretch/>
        </p:blipFill>
        <p:spPr>
          <a:xfrm>
            <a:off x="5091545" y="0"/>
            <a:ext cx="7344930" cy="6994525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99C4E3B-1616-48E8-8693-6C4E1DE00396}"/>
              </a:ext>
            </a:extLst>
          </p:cNvPr>
          <p:cNvSpPr txBox="1">
            <a:spLocks/>
          </p:cNvSpPr>
          <p:nvPr/>
        </p:nvSpPr>
        <p:spPr>
          <a:xfrm>
            <a:off x="465138" y="2853531"/>
            <a:ext cx="3914774" cy="386238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Understanding </a:t>
            </a:r>
            <a:r>
              <a:rPr lang="en-US" sz="2000" dirty="0" err="1">
                <a:solidFill>
                  <a:srgbClr val="D83B01"/>
                </a:solidFill>
              </a:rPr>
              <a:t>webhook</a:t>
            </a:r>
            <a:r>
              <a:rPr lang="en-US" sz="2000" dirty="0">
                <a:solidFill>
                  <a:srgbClr val="D83B01"/>
                </a:solidFill>
              </a:rPr>
              <a:t> apps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Configuring </a:t>
            </a:r>
            <a:r>
              <a:rPr lang="en-US" sz="2000" dirty="0" err="1">
                <a:solidFill>
                  <a:srgbClr val="D83B01"/>
                </a:solidFill>
              </a:rPr>
              <a:t>webhooks</a:t>
            </a:r>
            <a:endParaRPr lang="en-US" sz="2000" dirty="0">
              <a:solidFill>
                <a:srgbClr val="D83B01"/>
              </a:solidFill>
            </a:endParaRP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Retrieving changes from </a:t>
            </a:r>
            <a:r>
              <a:rPr lang="en-US" sz="2000" dirty="0" err="1">
                <a:solidFill>
                  <a:srgbClr val="D83B01"/>
                </a:solidFill>
              </a:rPr>
              <a:t>webhooks</a:t>
            </a:r>
            <a:endParaRPr lang="en-US" sz="2000" dirty="0">
              <a:solidFill>
                <a:srgbClr val="D83B01"/>
              </a:solidFill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24911FCC-9272-4798-A387-D79B9D44C273}"/>
              </a:ext>
            </a:extLst>
          </p:cNvPr>
          <p:cNvSpPr txBox="1">
            <a:spLocks/>
          </p:cNvSpPr>
          <p:nvPr/>
        </p:nvSpPr>
        <p:spPr>
          <a:xfrm>
            <a:off x="465138" y="1709737"/>
            <a:ext cx="4383588" cy="917575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cap="none" spc="-50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sz="2800" dirty="0">
                <a:solidFill>
                  <a:srgbClr val="2F2F2F"/>
                </a:solidFill>
              </a:rPr>
              <a:t>Microsoft</a:t>
            </a:r>
            <a:r>
              <a:rPr lang="en-US" sz="2800" dirty="0">
                <a:noFill/>
              </a:rPr>
              <a:t>-</a:t>
            </a:r>
            <a:r>
              <a:rPr lang="en-US" sz="2800" dirty="0">
                <a:solidFill>
                  <a:srgbClr val="2F2F2F"/>
                </a:solidFill>
              </a:rPr>
              <a:t>Graph </a:t>
            </a:r>
            <a:r>
              <a:rPr lang="en-US" sz="2800" dirty="0" err="1">
                <a:solidFill>
                  <a:srgbClr val="2F2F2F"/>
                </a:solidFill>
              </a:rPr>
              <a:t>webhooks</a:t>
            </a:r>
            <a:endParaRPr lang="en-US" sz="2800" dirty="0">
              <a:solidFill>
                <a:srgbClr val="2F2F2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819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ctangle 224">
            <a:extLst>
              <a:ext uri="{FF2B5EF4-FFF2-40B4-BE49-F238E27FC236}">
                <a16:creationId xmlns:a16="http://schemas.microsoft.com/office/drawing/2014/main" id="{1A5AAE30-4C34-43D5-8362-9BC08DE0E87C}"/>
              </a:ext>
            </a:extLst>
          </p:cNvPr>
          <p:cNvSpPr/>
          <p:nvPr/>
        </p:nvSpPr>
        <p:spPr bwMode="auto">
          <a:xfrm>
            <a:off x="0" y="1782501"/>
            <a:ext cx="12436475" cy="412884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90088558-5A54-4617-9A19-6C4FEF068EA8}"/>
              </a:ext>
            </a:extLst>
          </p:cNvPr>
          <p:cNvCxnSpPr/>
          <p:nvPr/>
        </p:nvCxnSpPr>
        <p:spPr>
          <a:xfrm>
            <a:off x="2033391" y="3022234"/>
            <a:ext cx="5312715" cy="0"/>
          </a:xfrm>
          <a:prstGeom prst="straightConnector1">
            <a:avLst/>
          </a:prstGeom>
          <a:ln w="38100">
            <a:solidFill>
              <a:schemeClr val="accent3">
                <a:lumMod val="50000"/>
              </a:schemeClr>
            </a:solidFill>
            <a:prstDash val="sys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960DB148-C451-4336-B98D-8D7D55FB025A}"/>
              </a:ext>
            </a:extLst>
          </p:cNvPr>
          <p:cNvCxnSpPr/>
          <p:nvPr/>
        </p:nvCxnSpPr>
        <p:spPr>
          <a:xfrm>
            <a:off x="2033391" y="3558458"/>
            <a:ext cx="5312715" cy="0"/>
          </a:xfrm>
          <a:prstGeom prst="straightConnector1">
            <a:avLst/>
          </a:prstGeom>
          <a:ln w="38100">
            <a:solidFill>
              <a:schemeClr val="accent3">
                <a:lumMod val="50000"/>
              </a:schemeClr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5145DFAD-09D4-4383-AB02-2ED8F2B3BD8D}"/>
              </a:ext>
            </a:extLst>
          </p:cNvPr>
          <p:cNvCxnSpPr>
            <a:cxnSpLocks/>
          </p:cNvCxnSpPr>
          <p:nvPr/>
        </p:nvCxnSpPr>
        <p:spPr>
          <a:xfrm flipH="1">
            <a:off x="2033391" y="4742361"/>
            <a:ext cx="5312715" cy="0"/>
          </a:xfrm>
          <a:prstGeom prst="straightConnector1">
            <a:avLst/>
          </a:prstGeom>
          <a:ln w="38100">
            <a:solidFill>
              <a:schemeClr val="accent3">
                <a:lumMod val="50000"/>
              </a:schemeClr>
            </a:solidFill>
            <a:prstDash val="sys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B1E40B0-7250-477F-8F81-59E2DE867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</a:t>
            </a:r>
            <a:r>
              <a:rPr lang="en-US" dirty="0" err="1"/>
              <a:t>webhook</a:t>
            </a:r>
            <a:r>
              <a:rPr lang="en-US" dirty="0"/>
              <a:t> subscriptions – high level overview</a:t>
            </a: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6C2B8A8D-AC1A-4565-9CD2-A8B023FD2216}"/>
              </a:ext>
            </a:extLst>
          </p:cNvPr>
          <p:cNvGrpSpPr/>
          <p:nvPr/>
        </p:nvGrpSpPr>
        <p:grpSpPr>
          <a:xfrm>
            <a:off x="7593820" y="2575284"/>
            <a:ext cx="4404505" cy="2766282"/>
            <a:chOff x="6131517" y="1884093"/>
            <a:chExt cx="5614983" cy="3526532"/>
          </a:xfrm>
        </p:grpSpPr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1C230515-5580-472E-920E-9EBD252E0A1D}"/>
                </a:ext>
              </a:extLst>
            </p:cNvPr>
            <p:cNvSpPr/>
            <p:nvPr/>
          </p:nvSpPr>
          <p:spPr bwMode="auto">
            <a:xfrm>
              <a:off x="9817038" y="217756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3DE45F2F-2C34-4AF1-8743-E9CFB08BD5F4}"/>
                </a:ext>
              </a:extLst>
            </p:cNvPr>
            <p:cNvSpPr/>
            <p:nvPr/>
          </p:nvSpPr>
          <p:spPr bwMode="auto">
            <a:xfrm>
              <a:off x="10602279" y="3176420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DC160B65-B781-456B-B1E5-BB5FFACF88F2}"/>
                </a:ext>
              </a:extLst>
            </p:cNvPr>
            <p:cNvSpPr/>
            <p:nvPr/>
          </p:nvSpPr>
          <p:spPr bwMode="auto">
            <a:xfrm>
              <a:off x="9042733" y="2822356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3D10E37F-5910-4895-A8A8-C934CA2B20A7}"/>
                </a:ext>
              </a:extLst>
            </p:cNvPr>
            <p:cNvSpPr/>
            <p:nvPr/>
          </p:nvSpPr>
          <p:spPr bwMode="auto">
            <a:xfrm>
              <a:off x="6913932" y="443847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52315AE0-FEB7-4F06-BE54-1A5C71F455DC}"/>
                </a:ext>
              </a:extLst>
            </p:cNvPr>
            <p:cNvSpPr/>
            <p:nvPr/>
          </p:nvSpPr>
          <p:spPr bwMode="auto">
            <a:xfrm>
              <a:off x="7875262" y="312083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047F6860-603F-41B7-8022-07CA6A1B2F1B}"/>
                </a:ext>
              </a:extLst>
            </p:cNvPr>
            <p:cNvSpPr/>
            <p:nvPr/>
          </p:nvSpPr>
          <p:spPr bwMode="auto">
            <a:xfrm>
              <a:off x="8061859" y="2267829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D8B29A3C-00E8-4BA8-A2A7-446C31BEA1B8}"/>
                </a:ext>
              </a:extLst>
            </p:cNvPr>
            <p:cNvSpPr/>
            <p:nvPr/>
          </p:nvSpPr>
          <p:spPr bwMode="auto">
            <a:xfrm>
              <a:off x="9834769" y="389440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676C9D5-48B0-4E8B-A9F3-82D5A8A854DA}"/>
                </a:ext>
              </a:extLst>
            </p:cNvPr>
            <p:cNvSpPr/>
            <p:nvPr/>
          </p:nvSpPr>
          <p:spPr bwMode="auto">
            <a:xfrm>
              <a:off x="11075963" y="4085795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3BE32302-CCE8-46B8-9A6A-93C6B9EBDA4A}"/>
                </a:ext>
              </a:extLst>
            </p:cNvPr>
            <p:cNvSpPr/>
            <p:nvPr/>
          </p:nvSpPr>
          <p:spPr bwMode="auto">
            <a:xfrm>
              <a:off x="9256374" y="4707705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728501AE-6CC4-462B-9D03-7198F94BCB4C}"/>
                </a:ext>
              </a:extLst>
            </p:cNvPr>
            <p:cNvSpPr/>
            <p:nvPr/>
          </p:nvSpPr>
          <p:spPr bwMode="auto">
            <a:xfrm>
              <a:off x="7780784" y="4919074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D14F4D7D-D719-4B28-A907-EC7FB1FD0D9A}"/>
                </a:ext>
              </a:extLst>
            </p:cNvPr>
            <p:cNvSpPr/>
            <p:nvPr/>
          </p:nvSpPr>
          <p:spPr bwMode="auto">
            <a:xfrm>
              <a:off x="6813060" y="3504423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2BED6E1A-11B3-44F0-A910-1F129240D8BB}"/>
                </a:ext>
              </a:extLst>
            </p:cNvPr>
            <p:cNvSpPr/>
            <p:nvPr/>
          </p:nvSpPr>
          <p:spPr bwMode="auto">
            <a:xfrm>
              <a:off x="7943575" y="4076086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8A67C279-85B4-4538-8855-1F5F5168F12F}"/>
                </a:ext>
              </a:extLst>
            </p:cNvPr>
            <p:cNvSpPr/>
            <p:nvPr/>
          </p:nvSpPr>
          <p:spPr bwMode="auto">
            <a:xfrm>
              <a:off x="6980258" y="2418282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F087A8FF-6706-4264-851E-49C7246BFBD8}"/>
                </a:ext>
              </a:extLst>
            </p:cNvPr>
            <p:cNvSpPr/>
            <p:nvPr/>
          </p:nvSpPr>
          <p:spPr bwMode="auto">
            <a:xfrm>
              <a:off x="10661188" y="2210253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A0BB44AB-A30E-48A5-92DE-6109A15443F8}"/>
                </a:ext>
              </a:extLst>
            </p:cNvPr>
            <p:cNvSpPr/>
            <p:nvPr/>
          </p:nvSpPr>
          <p:spPr bwMode="auto">
            <a:xfrm>
              <a:off x="11518798" y="2998284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C727F27B-3963-45D6-9806-989375F922B5}"/>
                </a:ext>
              </a:extLst>
            </p:cNvPr>
            <p:cNvSpPr/>
            <p:nvPr/>
          </p:nvSpPr>
          <p:spPr bwMode="auto">
            <a:xfrm>
              <a:off x="7630526" y="2042394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88EF918F-A7C9-4E5B-8221-4387A5D8EB18}"/>
                </a:ext>
              </a:extLst>
            </p:cNvPr>
            <p:cNvSpPr/>
            <p:nvPr/>
          </p:nvSpPr>
          <p:spPr bwMode="auto">
            <a:xfrm>
              <a:off x="6585360" y="3088418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2C7D0012-05D2-435A-BE6E-D1962D72F93C}"/>
                </a:ext>
              </a:extLst>
            </p:cNvPr>
            <p:cNvSpPr/>
            <p:nvPr/>
          </p:nvSpPr>
          <p:spPr bwMode="auto">
            <a:xfrm>
              <a:off x="6275910" y="4935131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66AECA0E-0606-4206-9EB5-1D020B6DF379}"/>
                </a:ext>
              </a:extLst>
            </p:cNvPr>
            <p:cNvSpPr txBox="1"/>
            <p:nvPr/>
          </p:nvSpPr>
          <p:spPr>
            <a:xfrm>
              <a:off x="9719340" y="1884093"/>
              <a:ext cx="553357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Groups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4B0F59C1-0D3F-4689-8FB0-1F54D7BDF5DE}"/>
                </a:ext>
              </a:extLst>
            </p:cNvPr>
            <p:cNvSpPr txBox="1"/>
            <p:nvPr/>
          </p:nvSpPr>
          <p:spPr>
            <a:xfrm>
              <a:off x="10661188" y="2894457"/>
              <a:ext cx="405880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Files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BC223E96-7AC2-468F-ACB4-C2E61AB80C81}"/>
                </a:ext>
              </a:extLst>
            </p:cNvPr>
            <p:cNvSpPr txBox="1"/>
            <p:nvPr/>
          </p:nvSpPr>
          <p:spPr>
            <a:xfrm>
              <a:off x="9513703" y="2913195"/>
              <a:ext cx="636713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Calendar</a:t>
              </a:r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FF4A5BA2-6F39-42CF-8BA9-ECF60E00B94C}"/>
                </a:ext>
              </a:extLst>
            </p:cNvPr>
            <p:cNvCxnSpPr>
              <a:cxnSpLocks/>
              <a:stCxn id="99" idx="4"/>
              <a:endCxn id="101" idx="0"/>
            </p:cNvCxnSpPr>
            <p:nvPr/>
          </p:nvCxnSpPr>
          <p:spPr>
            <a:xfrm flipH="1">
              <a:off x="9296982" y="2669112"/>
              <a:ext cx="774312" cy="153244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6D4D64B-DFA1-42BE-8B00-ACD639E0C2F0}"/>
                </a:ext>
              </a:extLst>
            </p:cNvPr>
            <p:cNvCxnSpPr>
              <a:cxnSpLocks/>
              <a:stCxn id="100" idx="1"/>
              <a:endCxn id="99" idx="4"/>
            </p:cNvCxnSpPr>
            <p:nvPr/>
          </p:nvCxnSpPr>
          <p:spPr>
            <a:xfrm flipH="1" flipV="1">
              <a:off x="10071294" y="2669112"/>
              <a:ext cx="605461" cy="579286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AAA1E70-3F61-4D2B-BAE9-D48D71782BB2}"/>
                </a:ext>
              </a:extLst>
            </p:cNvPr>
            <p:cNvCxnSpPr>
              <a:cxnSpLocks/>
              <a:stCxn id="112" idx="2"/>
              <a:endCxn id="99" idx="6"/>
            </p:cNvCxnSpPr>
            <p:nvPr/>
          </p:nvCxnSpPr>
          <p:spPr>
            <a:xfrm flipH="1">
              <a:off x="10325541" y="2316907"/>
              <a:ext cx="335647" cy="106429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E85FE3A-67F9-4F21-8558-FB9507975034}"/>
                </a:ext>
              </a:extLst>
            </p:cNvPr>
            <p:cNvCxnSpPr>
              <a:cxnSpLocks/>
              <a:stCxn id="100" idx="7"/>
              <a:endCxn id="113" idx="2"/>
            </p:cNvCxnSpPr>
            <p:nvPr/>
          </p:nvCxnSpPr>
          <p:spPr>
            <a:xfrm flipV="1">
              <a:off x="11036314" y="3104939"/>
              <a:ext cx="482483" cy="14345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FA439A3-9E35-444D-B53A-E3D8BE63AC47}"/>
                </a:ext>
              </a:extLst>
            </p:cNvPr>
            <p:cNvCxnSpPr>
              <a:stCxn id="106" idx="0"/>
              <a:endCxn id="100" idx="4"/>
            </p:cNvCxnSpPr>
            <p:nvPr/>
          </p:nvCxnSpPr>
          <p:spPr>
            <a:xfrm flipH="1" flipV="1">
              <a:off x="10856535" y="3667963"/>
              <a:ext cx="473676" cy="417832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4EA702BE-9018-4EC8-BC70-1BD726EE192D}"/>
                </a:ext>
              </a:extLst>
            </p:cNvPr>
            <p:cNvCxnSpPr>
              <a:cxnSpLocks/>
              <a:stCxn id="105" idx="7"/>
              <a:endCxn id="100" idx="3"/>
            </p:cNvCxnSpPr>
            <p:nvPr/>
          </p:nvCxnSpPr>
          <p:spPr>
            <a:xfrm flipV="1">
              <a:off x="10268797" y="3595977"/>
              <a:ext cx="407957" cy="370416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FCE00D1-F3BD-4881-8F7B-7842A8FC7F2B}"/>
                </a:ext>
              </a:extLst>
            </p:cNvPr>
            <p:cNvCxnSpPr>
              <a:stCxn id="101" idx="5"/>
              <a:endCxn id="105" idx="0"/>
            </p:cNvCxnSpPr>
            <p:nvPr/>
          </p:nvCxnSpPr>
          <p:spPr>
            <a:xfrm>
              <a:off x="9476762" y="3241921"/>
              <a:ext cx="612256" cy="652487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090A5ECC-BC01-47E4-9B24-EA7A7A424942}"/>
                </a:ext>
              </a:extLst>
            </p:cNvPr>
            <p:cNvCxnSpPr>
              <a:cxnSpLocks/>
              <a:stCxn id="101" idx="3"/>
              <a:endCxn id="110" idx="0"/>
            </p:cNvCxnSpPr>
            <p:nvPr/>
          </p:nvCxnSpPr>
          <p:spPr>
            <a:xfrm flipH="1">
              <a:off x="8197823" y="3241921"/>
              <a:ext cx="919378" cy="834165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8E050C1-B8DE-4913-A8E6-74B48DCF0380}"/>
                </a:ext>
              </a:extLst>
            </p:cNvPr>
            <p:cNvCxnSpPr>
              <a:cxnSpLocks/>
              <a:stCxn id="110" idx="7"/>
              <a:endCxn id="100" idx="3"/>
            </p:cNvCxnSpPr>
            <p:nvPr/>
          </p:nvCxnSpPr>
          <p:spPr>
            <a:xfrm flipV="1">
              <a:off x="8377602" y="3595977"/>
              <a:ext cx="2299152" cy="552093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9E5FF968-B6E0-4672-AE3E-FB35EE2E8C41}"/>
                </a:ext>
              </a:extLst>
            </p:cNvPr>
            <p:cNvCxnSpPr>
              <a:stCxn id="103" idx="6"/>
              <a:endCxn id="100" idx="2"/>
            </p:cNvCxnSpPr>
            <p:nvPr/>
          </p:nvCxnSpPr>
          <p:spPr>
            <a:xfrm>
              <a:off x="8383757" y="3366614"/>
              <a:ext cx="2218529" cy="55574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88600F9-E694-4558-B84E-AEF745CA9238}"/>
                </a:ext>
              </a:extLst>
            </p:cNvPr>
            <p:cNvCxnSpPr>
              <a:stCxn id="110" idx="5"/>
              <a:endCxn id="107" idx="1"/>
            </p:cNvCxnSpPr>
            <p:nvPr/>
          </p:nvCxnSpPr>
          <p:spPr>
            <a:xfrm>
              <a:off x="8377602" y="4495651"/>
              <a:ext cx="953239" cy="28403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B1E47EA-ED31-4823-AD58-D81CBDCAD5C5}"/>
                </a:ext>
              </a:extLst>
            </p:cNvPr>
            <p:cNvCxnSpPr>
              <a:cxnSpLocks/>
              <a:stCxn id="110" idx="6"/>
              <a:endCxn id="105" idx="2"/>
            </p:cNvCxnSpPr>
            <p:nvPr/>
          </p:nvCxnSpPr>
          <p:spPr>
            <a:xfrm flipV="1">
              <a:off x="8452070" y="4140183"/>
              <a:ext cx="1382698" cy="18167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B5A6515-ED72-4D8B-994E-7481CC762F8F}"/>
                </a:ext>
              </a:extLst>
            </p:cNvPr>
            <p:cNvCxnSpPr>
              <a:stCxn id="110" idx="1"/>
              <a:endCxn id="103" idx="4"/>
            </p:cNvCxnSpPr>
            <p:nvPr/>
          </p:nvCxnSpPr>
          <p:spPr>
            <a:xfrm flipV="1">
              <a:off x="8018042" y="3612389"/>
              <a:ext cx="111468" cy="535682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2C854888-737B-40B6-84D6-F30D3C2BCD90}"/>
                </a:ext>
              </a:extLst>
            </p:cNvPr>
            <p:cNvCxnSpPr>
              <a:stCxn id="109" idx="6"/>
              <a:endCxn id="110" idx="2"/>
            </p:cNvCxnSpPr>
            <p:nvPr/>
          </p:nvCxnSpPr>
          <p:spPr>
            <a:xfrm>
              <a:off x="7321556" y="3750197"/>
              <a:ext cx="622018" cy="571663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8F817F05-BF9C-43A4-872A-EC22E979889A}"/>
                </a:ext>
              </a:extLst>
            </p:cNvPr>
            <p:cNvCxnSpPr>
              <a:cxnSpLocks/>
              <a:stCxn id="109" idx="5"/>
              <a:endCxn id="102" idx="0"/>
            </p:cNvCxnSpPr>
            <p:nvPr/>
          </p:nvCxnSpPr>
          <p:spPr>
            <a:xfrm flipH="1">
              <a:off x="7168181" y="3923987"/>
              <a:ext cx="78908" cy="51449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8C4940-FEA7-4D26-A7B0-5A7EC243D037}"/>
                </a:ext>
              </a:extLst>
            </p:cNvPr>
            <p:cNvCxnSpPr>
              <a:stCxn id="102" idx="5"/>
              <a:endCxn id="108" idx="1"/>
            </p:cNvCxnSpPr>
            <p:nvPr/>
          </p:nvCxnSpPr>
          <p:spPr>
            <a:xfrm>
              <a:off x="7347961" y="4858042"/>
              <a:ext cx="507291" cy="133019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E6EC7BF-0493-4006-B2D8-D87AF68D30BC}"/>
                </a:ext>
              </a:extLst>
            </p:cNvPr>
            <p:cNvCxnSpPr>
              <a:stCxn id="102" idx="6"/>
              <a:endCxn id="110" idx="3"/>
            </p:cNvCxnSpPr>
            <p:nvPr/>
          </p:nvCxnSpPr>
          <p:spPr>
            <a:xfrm flipV="1">
              <a:off x="7422428" y="4495651"/>
              <a:ext cx="595615" cy="188602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150418C-603E-4933-BF71-C02FDC393543}"/>
                </a:ext>
              </a:extLst>
            </p:cNvPr>
            <p:cNvCxnSpPr>
              <a:stCxn id="108" idx="7"/>
              <a:endCxn id="110" idx="4"/>
            </p:cNvCxnSpPr>
            <p:nvPr/>
          </p:nvCxnSpPr>
          <p:spPr>
            <a:xfrm flipH="1" flipV="1">
              <a:off x="8197823" y="4567636"/>
              <a:ext cx="16988" cy="423423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5A97BDC4-569B-4462-B14B-5CAC87F7D302}"/>
                </a:ext>
              </a:extLst>
            </p:cNvPr>
            <p:cNvCxnSpPr>
              <a:cxnSpLocks/>
              <a:stCxn id="116" idx="7"/>
              <a:endCxn id="102" idx="2"/>
            </p:cNvCxnSpPr>
            <p:nvPr/>
          </p:nvCxnSpPr>
          <p:spPr>
            <a:xfrm flipV="1">
              <a:off x="6470265" y="4684252"/>
              <a:ext cx="443667" cy="282115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5270280-9CDF-4443-8E60-B97AFF3F773C}"/>
                </a:ext>
              </a:extLst>
            </p:cNvPr>
            <p:cNvCxnSpPr>
              <a:cxnSpLocks/>
              <a:stCxn id="111" idx="3"/>
              <a:endCxn id="115" idx="7"/>
            </p:cNvCxnSpPr>
            <p:nvPr/>
          </p:nvCxnSpPr>
          <p:spPr>
            <a:xfrm flipH="1">
              <a:off x="6779714" y="2837847"/>
              <a:ext cx="275009" cy="28180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E0A439C-226C-4F15-87EB-472A7F3F5B62}"/>
                </a:ext>
              </a:extLst>
            </p:cNvPr>
            <p:cNvCxnSpPr>
              <a:stCxn id="103" idx="0"/>
              <a:endCxn id="104" idx="4"/>
            </p:cNvCxnSpPr>
            <p:nvPr/>
          </p:nvCxnSpPr>
          <p:spPr>
            <a:xfrm flipV="1">
              <a:off x="8129510" y="2759380"/>
              <a:ext cx="186597" cy="36145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0B3DB3D6-FC63-4DFF-9484-77E3A77492F7}"/>
                </a:ext>
              </a:extLst>
            </p:cNvPr>
            <p:cNvCxnSpPr>
              <a:stCxn id="104" idx="2"/>
              <a:endCxn id="111" idx="6"/>
            </p:cNvCxnSpPr>
            <p:nvPr/>
          </p:nvCxnSpPr>
          <p:spPr>
            <a:xfrm flipH="1">
              <a:off x="7488753" y="2513606"/>
              <a:ext cx="573107" cy="150451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14A5009D-8FF6-4101-8853-595D0424351D}"/>
                </a:ext>
              </a:extLst>
            </p:cNvPr>
            <p:cNvCxnSpPr>
              <a:cxnSpLocks/>
              <a:stCxn id="104" idx="1"/>
              <a:endCxn id="114" idx="5"/>
            </p:cNvCxnSpPr>
            <p:nvPr/>
          </p:nvCxnSpPr>
          <p:spPr>
            <a:xfrm flipH="1" flipV="1">
              <a:off x="7824882" y="2224466"/>
              <a:ext cx="311446" cy="11534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A9F53B0B-1CB4-45F6-ABBD-4682A8041A55}"/>
                </a:ext>
              </a:extLst>
            </p:cNvPr>
            <p:cNvCxnSpPr>
              <a:stCxn id="104" idx="6"/>
              <a:endCxn id="99" idx="2"/>
            </p:cNvCxnSpPr>
            <p:nvPr/>
          </p:nvCxnSpPr>
          <p:spPr>
            <a:xfrm flipV="1">
              <a:off x="8570354" y="2423336"/>
              <a:ext cx="1246692" cy="9026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480C42E-55D6-4F46-8859-A75223B0C570}"/>
                </a:ext>
              </a:extLst>
            </p:cNvPr>
            <p:cNvCxnSpPr>
              <a:stCxn id="105" idx="6"/>
              <a:endCxn id="106" idx="2"/>
            </p:cNvCxnSpPr>
            <p:nvPr/>
          </p:nvCxnSpPr>
          <p:spPr>
            <a:xfrm>
              <a:off x="10343263" y="4140183"/>
              <a:ext cx="732700" cy="191386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17C0C109-19DA-4AEA-8B98-04DF874DDE96}"/>
                </a:ext>
              </a:extLst>
            </p:cNvPr>
            <p:cNvCxnSpPr>
              <a:stCxn id="107" idx="7"/>
              <a:endCxn id="105" idx="3"/>
            </p:cNvCxnSpPr>
            <p:nvPr/>
          </p:nvCxnSpPr>
          <p:spPr>
            <a:xfrm flipV="1">
              <a:off x="9690400" y="4313974"/>
              <a:ext cx="218836" cy="465717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A3CE5894-2F7E-4FC2-AB1B-0D50C02B3C5F}"/>
                </a:ext>
              </a:extLst>
            </p:cNvPr>
            <p:cNvSpPr txBox="1"/>
            <p:nvPr/>
          </p:nvSpPr>
          <p:spPr>
            <a:xfrm>
              <a:off x="10275951" y="3776479"/>
              <a:ext cx="686407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Messages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3641B0BD-31EB-4329-914C-D1D30F547C12}"/>
                </a:ext>
              </a:extLst>
            </p:cNvPr>
            <p:cNvSpPr txBox="1"/>
            <p:nvPr/>
          </p:nvSpPr>
          <p:spPr>
            <a:xfrm>
              <a:off x="10374025" y="4422687"/>
              <a:ext cx="65915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Meetings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5630C4C0-2F3C-4C34-9CCE-948193935BB7}"/>
                </a:ext>
              </a:extLst>
            </p:cNvPr>
            <p:cNvSpPr txBox="1"/>
            <p:nvPr/>
          </p:nvSpPr>
          <p:spPr>
            <a:xfrm>
              <a:off x="8411867" y="4274591"/>
              <a:ext cx="413896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User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63377627-05D8-44AD-9E50-ACA464521F46}"/>
                </a:ext>
              </a:extLst>
            </p:cNvPr>
            <p:cNvSpPr txBox="1"/>
            <p:nvPr/>
          </p:nvSpPr>
          <p:spPr>
            <a:xfrm>
              <a:off x="9733587" y="4819660"/>
              <a:ext cx="532518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People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2B31B97A-FBD1-47BB-A256-B1A8F7B63FE7}"/>
                </a:ext>
              </a:extLst>
            </p:cNvPr>
            <p:cNvSpPr txBox="1"/>
            <p:nvPr/>
          </p:nvSpPr>
          <p:spPr>
            <a:xfrm>
              <a:off x="8251357" y="4952280"/>
              <a:ext cx="570990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Devices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A191CA98-0D0C-47D1-91BE-7EC82D900B00}"/>
                </a:ext>
              </a:extLst>
            </p:cNvPr>
            <p:cNvSpPr txBox="1"/>
            <p:nvPr/>
          </p:nvSpPr>
          <p:spPr>
            <a:xfrm>
              <a:off x="6294788" y="4149461"/>
              <a:ext cx="72327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Coworkers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77452012-CC95-44A8-AB7C-CBF95D57FAB3}"/>
                </a:ext>
              </a:extLst>
            </p:cNvPr>
            <p:cNvSpPr txBox="1"/>
            <p:nvPr/>
          </p:nvSpPr>
          <p:spPr>
            <a:xfrm>
              <a:off x="6131517" y="3552299"/>
              <a:ext cx="57900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Insights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5222BB63-A5CB-44F2-B5FD-072C027C8C08}"/>
                </a:ext>
              </a:extLst>
            </p:cNvPr>
            <p:cNvSpPr txBox="1"/>
            <p:nvPr/>
          </p:nvSpPr>
          <p:spPr>
            <a:xfrm>
              <a:off x="7321555" y="2786752"/>
              <a:ext cx="470000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Chats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B250DBEB-5470-43B7-BA06-BA7B011C3466}"/>
                </a:ext>
              </a:extLst>
            </p:cNvPr>
            <p:cNvSpPr txBox="1"/>
            <p:nvPr/>
          </p:nvSpPr>
          <p:spPr>
            <a:xfrm>
              <a:off x="8262324" y="2001156"/>
              <a:ext cx="51488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Teams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1DB9F463-EBC9-489D-9207-596247ABCE5E}"/>
                </a:ext>
              </a:extLst>
            </p:cNvPr>
            <p:cNvSpPr txBox="1"/>
            <p:nvPr/>
          </p:nvSpPr>
          <p:spPr>
            <a:xfrm>
              <a:off x="6824781" y="2085734"/>
              <a:ext cx="461986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Tasks</a:t>
              </a:r>
            </a:p>
          </p:txBody>
        </p: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F66544A4-A1BD-4A20-8D4A-012070EE8068}"/>
                </a:ext>
              </a:extLst>
            </p:cNvPr>
            <p:cNvCxnSpPr>
              <a:stCxn id="103" idx="3"/>
              <a:endCxn id="102" idx="7"/>
            </p:cNvCxnSpPr>
            <p:nvPr/>
          </p:nvCxnSpPr>
          <p:spPr>
            <a:xfrm flipH="1">
              <a:off x="7347962" y="3540406"/>
              <a:ext cx="601770" cy="97006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31DDF58B-E995-4409-8E5D-3DADD8979C77}"/>
                </a:ext>
              </a:extLst>
            </p:cNvPr>
            <p:cNvSpPr txBox="1"/>
            <p:nvPr/>
          </p:nvSpPr>
          <p:spPr>
            <a:xfrm>
              <a:off x="8768679" y="3388081"/>
              <a:ext cx="950660" cy="588543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latin typeface="+mj-lt"/>
                </a:rPr>
                <a:t>Microsoft</a:t>
              </a:r>
              <a:br>
                <a:rPr lang="en-US" sz="1000" dirty="0">
                  <a:latin typeface="+mj-lt"/>
                </a:rPr>
              </a:br>
              <a:r>
                <a:rPr lang="en-US" sz="1000" dirty="0">
                  <a:latin typeface="+mj-lt"/>
                </a:rPr>
                <a:t>Graph</a:t>
              </a:r>
            </a:p>
          </p:txBody>
        </p: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6D781209-99BE-4EBD-90D5-8CC282C3F76E}"/>
                </a:ext>
              </a:extLst>
            </p:cNvPr>
            <p:cNvCxnSpPr>
              <a:endCxn id="104" idx="5"/>
            </p:cNvCxnSpPr>
            <p:nvPr/>
          </p:nvCxnSpPr>
          <p:spPr>
            <a:xfrm flipH="1" flipV="1">
              <a:off x="8495880" y="2687402"/>
              <a:ext cx="575889" cy="22243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9" name="Group 4">
              <a:extLst>
                <a:ext uri="{FF2B5EF4-FFF2-40B4-BE49-F238E27FC236}">
                  <a16:creationId xmlns:a16="http://schemas.microsoft.com/office/drawing/2014/main" id="{ACD60510-6BAC-40DE-96EB-E3CBDA57701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141268" y="2550316"/>
              <a:ext cx="195262" cy="227011"/>
              <a:chOff x="4388" y="2056"/>
              <a:chExt cx="123" cy="143"/>
            </a:xfrm>
            <a:solidFill>
              <a:schemeClr val="bg2"/>
            </a:solidFill>
          </p:grpSpPr>
          <p:sp>
            <p:nvSpPr>
              <p:cNvPr id="199" name="Freeform 5">
                <a:extLst>
                  <a:ext uri="{FF2B5EF4-FFF2-40B4-BE49-F238E27FC236}">
                    <a16:creationId xmlns:a16="http://schemas.microsoft.com/office/drawing/2014/main" id="{8C13D0C5-8100-42A2-B383-0464A128FC2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88" y="2056"/>
                <a:ext cx="123" cy="143"/>
              </a:xfrm>
              <a:custGeom>
                <a:avLst/>
                <a:gdLst>
                  <a:gd name="T0" fmla="*/ 304 w 384"/>
                  <a:gd name="T1" fmla="*/ 448 h 448"/>
                  <a:gd name="T2" fmla="*/ 80 w 384"/>
                  <a:gd name="T3" fmla="*/ 448 h 448"/>
                  <a:gd name="T4" fmla="*/ 0 w 384"/>
                  <a:gd name="T5" fmla="*/ 368 h 448"/>
                  <a:gd name="T6" fmla="*/ 0 w 384"/>
                  <a:gd name="T7" fmla="*/ 0 h 448"/>
                  <a:gd name="T8" fmla="*/ 352 w 384"/>
                  <a:gd name="T9" fmla="*/ 0 h 448"/>
                  <a:gd name="T10" fmla="*/ 352 w 384"/>
                  <a:gd name="T11" fmla="*/ 352 h 448"/>
                  <a:gd name="T12" fmla="*/ 320 w 384"/>
                  <a:gd name="T13" fmla="*/ 352 h 448"/>
                  <a:gd name="T14" fmla="*/ 320 w 384"/>
                  <a:gd name="T15" fmla="*/ 32 h 448"/>
                  <a:gd name="T16" fmla="*/ 32 w 384"/>
                  <a:gd name="T17" fmla="*/ 32 h 448"/>
                  <a:gd name="T18" fmla="*/ 32 w 384"/>
                  <a:gd name="T19" fmla="*/ 368 h 448"/>
                  <a:gd name="T20" fmla="*/ 80 w 384"/>
                  <a:gd name="T21" fmla="*/ 416 h 448"/>
                  <a:gd name="T22" fmla="*/ 128 w 384"/>
                  <a:gd name="T23" fmla="*/ 368 h 448"/>
                  <a:gd name="T24" fmla="*/ 128 w 384"/>
                  <a:gd name="T25" fmla="*/ 352 h 448"/>
                  <a:gd name="T26" fmla="*/ 384 w 384"/>
                  <a:gd name="T27" fmla="*/ 352 h 448"/>
                  <a:gd name="T28" fmla="*/ 384 w 384"/>
                  <a:gd name="T29" fmla="*/ 368 h 448"/>
                  <a:gd name="T30" fmla="*/ 304 w 384"/>
                  <a:gd name="T31" fmla="*/ 448 h 448"/>
                  <a:gd name="T32" fmla="*/ 144 w 384"/>
                  <a:gd name="T33" fmla="*/ 416 h 448"/>
                  <a:gd name="T34" fmla="*/ 304 w 384"/>
                  <a:gd name="T35" fmla="*/ 416 h 448"/>
                  <a:gd name="T36" fmla="*/ 350 w 384"/>
                  <a:gd name="T37" fmla="*/ 384 h 448"/>
                  <a:gd name="T38" fmla="*/ 159 w 384"/>
                  <a:gd name="T39" fmla="*/ 384 h 448"/>
                  <a:gd name="T40" fmla="*/ 144 w 384"/>
                  <a:gd name="T41" fmla="*/ 416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4" h="448">
                    <a:moveTo>
                      <a:pt x="304" y="448"/>
                    </a:moveTo>
                    <a:lnTo>
                      <a:pt x="80" y="448"/>
                    </a:lnTo>
                    <a:cubicBezTo>
                      <a:pt x="36" y="448"/>
                      <a:pt x="0" y="413"/>
                      <a:pt x="0" y="368"/>
                    </a:cubicBezTo>
                    <a:lnTo>
                      <a:pt x="0" y="0"/>
                    </a:lnTo>
                    <a:lnTo>
                      <a:pt x="352" y="0"/>
                    </a:lnTo>
                    <a:lnTo>
                      <a:pt x="352" y="352"/>
                    </a:lnTo>
                    <a:lnTo>
                      <a:pt x="320" y="352"/>
                    </a:lnTo>
                    <a:lnTo>
                      <a:pt x="320" y="32"/>
                    </a:lnTo>
                    <a:lnTo>
                      <a:pt x="32" y="32"/>
                    </a:lnTo>
                    <a:lnTo>
                      <a:pt x="32" y="368"/>
                    </a:lnTo>
                    <a:cubicBezTo>
                      <a:pt x="32" y="395"/>
                      <a:pt x="54" y="416"/>
                      <a:pt x="80" y="416"/>
                    </a:cubicBezTo>
                    <a:cubicBezTo>
                      <a:pt x="107" y="416"/>
                      <a:pt x="128" y="395"/>
                      <a:pt x="128" y="368"/>
                    </a:cubicBezTo>
                    <a:lnTo>
                      <a:pt x="128" y="352"/>
                    </a:lnTo>
                    <a:lnTo>
                      <a:pt x="384" y="352"/>
                    </a:lnTo>
                    <a:lnTo>
                      <a:pt x="384" y="368"/>
                    </a:lnTo>
                    <a:cubicBezTo>
                      <a:pt x="384" y="413"/>
                      <a:pt x="349" y="448"/>
                      <a:pt x="304" y="448"/>
                    </a:cubicBezTo>
                    <a:close/>
                    <a:moveTo>
                      <a:pt x="144" y="416"/>
                    </a:moveTo>
                    <a:lnTo>
                      <a:pt x="304" y="416"/>
                    </a:lnTo>
                    <a:cubicBezTo>
                      <a:pt x="325" y="416"/>
                      <a:pt x="343" y="403"/>
                      <a:pt x="350" y="384"/>
                    </a:cubicBezTo>
                    <a:lnTo>
                      <a:pt x="159" y="384"/>
                    </a:lnTo>
                    <a:cubicBezTo>
                      <a:pt x="156" y="396"/>
                      <a:pt x="151" y="407"/>
                      <a:pt x="144" y="41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Rectangle 6">
                <a:extLst>
                  <a:ext uri="{FF2B5EF4-FFF2-40B4-BE49-F238E27FC236}">
                    <a16:creationId xmlns:a16="http://schemas.microsoft.com/office/drawing/2014/main" id="{30BB14C8-B2E6-47D1-A391-066CED478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122"/>
                <a:ext cx="71" cy="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Rectangle 7">
                <a:extLst>
                  <a:ext uri="{FF2B5EF4-FFF2-40B4-BE49-F238E27FC236}">
                    <a16:creationId xmlns:a16="http://schemas.microsoft.com/office/drawing/2014/main" id="{CD3A6C08-8E46-4E78-827F-860939500F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143"/>
                <a:ext cx="35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Rectangle 8">
                <a:extLst>
                  <a:ext uri="{FF2B5EF4-FFF2-40B4-BE49-F238E27FC236}">
                    <a16:creationId xmlns:a16="http://schemas.microsoft.com/office/drawing/2014/main" id="{50669027-F8D0-4185-8184-73B91DFDBF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102"/>
                <a:ext cx="71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Rectangle 9">
                <a:extLst>
                  <a:ext uri="{FF2B5EF4-FFF2-40B4-BE49-F238E27FC236}">
                    <a16:creationId xmlns:a16="http://schemas.microsoft.com/office/drawing/2014/main" id="{C8B2DDAE-0F3A-4289-9287-D2A9A0890E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082"/>
                <a:ext cx="3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B3511C09-85D2-4A97-AB24-36A13FE46D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8325" y="2390775"/>
              <a:ext cx="249238" cy="242888"/>
            </a:xfrm>
            <a:custGeom>
              <a:avLst/>
              <a:gdLst>
                <a:gd name="T0" fmla="*/ 394 w 416"/>
                <a:gd name="T1" fmla="*/ 288 h 432"/>
                <a:gd name="T2" fmla="*/ 400 w 416"/>
                <a:gd name="T3" fmla="*/ 240 h 432"/>
                <a:gd name="T4" fmla="*/ 272 w 416"/>
                <a:gd name="T5" fmla="*/ 60 h 432"/>
                <a:gd name="T6" fmla="*/ 208 w 416"/>
                <a:gd name="T7" fmla="*/ 0 h 432"/>
                <a:gd name="T8" fmla="*/ 145 w 416"/>
                <a:gd name="T9" fmla="*/ 60 h 432"/>
                <a:gd name="T10" fmla="*/ 16 w 416"/>
                <a:gd name="T11" fmla="*/ 240 h 432"/>
                <a:gd name="T12" fmla="*/ 23 w 416"/>
                <a:gd name="T13" fmla="*/ 288 h 432"/>
                <a:gd name="T14" fmla="*/ 0 w 416"/>
                <a:gd name="T15" fmla="*/ 336 h 432"/>
                <a:gd name="T16" fmla="*/ 64 w 416"/>
                <a:gd name="T17" fmla="*/ 400 h 432"/>
                <a:gd name="T18" fmla="*/ 93 w 416"/>
                <a:gd name="T19" fmla="*/ 393 h 432"/>
                <a:gd name="T20" fmla="*/ 208 w 416"/>
                <a:gd name="T21" fmla="*/ 432 h 432"/>
                <a:gd name="T22" fmla="*/ 324 w 416"/>
                <a:gd name="T23" fmla="*/ 393 h 432"/>
                <a:gd name="T24" fmla="*/ 352 w 416"/>
                <a:gd name="T25" fmla="*/ 400 h 432"/>
                <a:gd name="T26" fmla="*/ 416 w 416"/>
                <a:gd name="T27" fmla="*/ 336 h 432"/>
                <a:gd name="T28" fmla="*/ 394 w 416"/>
                <a:gd name="T29" fmla="*/ 288 h 432"/>
                <a:gd name="T30" fmla="*/ 208 w 416"/>
                <a:gd name="T31" fmla="*/ 32 h 432"/>
                <a:gd name="T32" fmla="*/ 240 w 416"/>
                <a:gd name="T33" fmla="*/ 64 h 432"/>
                <a:gd name="T34" fmla="*/ 208 w 416"/>
                <a:gd name="T35" fmla="*/ 96 h 432"/>
                <a:gd name="T36" fmla="*/ 176 w 416"/>
                <a:gd name="T37" fmla="*/ 64 h 432"/>
                <a:gd name="T38" fmla="*/ 208 w 416"/>
                <a:gd name="T39" fmla="*/ 32 h 432"/>
                <a:gd name="T40" fmla="*/ 32 w 416"/>
                <a:gd name="T41" fmla="*/ 336 h 432"/>
                <a:gd name="T42" fmla="*/ 64 w 416"/>
                <a:gd name="T43" fmla="*/ 304 h 432"/>
                <a:gd name="T44" fmla="*/ 96 w 416"/>
                <a:gd name="T45" fmla="*/ 336 h 432"/>
                <a:gd name="T46" fmla="*/ 64 w 416"/>
                <a:gd name="T47" fmla="*/ 368 h 432"/>
                <a:gd name="T48" fmla="*/ 32 w 416"/>
                <a:gd name="T49" fmla="*/ 336 h 432"/>
                <a:gd name="T50" fmla="*/ 118 w 416"/>
                <a:gd name="T51" fmla="*/ 372 h 432"/>
                <a:gd name="T52" fmla="*/ 128 w 416"/>
                <a:gd name="T53" fmla="*/ 336 h 432"/>
                <a:gd name="T54" fmla="*/ 64 w 416"/>
                <a:gd name="T55" fmla="*/ 272 h 432"/>
                <a:gd name="T56" fmla="*/ 52 w 416"/>
                <a:gd name="T57" fmla="*/ 274 h 432"/>
                <a:gd name="T58" fmla="*/ 48 w 416"/>
                <a:gd name="T59" fmla="*/ 240 h 432"/>
                <a:gd name="T60" fmla="*/ 151 w 416"/>
                <a:gd name="T61" fmla="*/ 91 h 432"/>
                <a:gd name="T62" fmla="*/ 208 w 416"/>
                <a:gd name="T63" fmla="*/ 128 h 432"/>
                <a:gd name="T64" fmla="*/ 266 w 416"/>
                <a:gd name="T65" fmla="*/ 92 h 432"/>
                <a:gd name="T66" fmla="*/ 368 w 416"/>
                <a:gd name="T67" fmla="*/ 240 h 432"/>
                <a:gd name="T68" fmla="*/ 365 w 416"/>
                <a:gd name="T69" fmla="*/ 274 h 432"/>
                <a:gd name="T70" fmla="*/ 352 w 416"/>
                <a:gd name="T71" fmla="*/ 272 h 432"/>
                <a:gd name="T72" fmla="*/ 288 w 416"/>
                <a:gd name="T73" fmla="*/ 336 h 432"/>
                <a:gd name="T74" fmla="*/ 299 w 416"/>
                <a:gd name="T75" fmla="*/ 372 h 432"/>
                <a:gd name="T76" fmla="*/ 208 w 416"/>
                <a:gd name="T77" fmla="*/ 400 h 432"/>
                <a:gd name="T78" fmla="*/ 118 w 416"/>
                <a:gd name="T79" fmla="*/ 372 h 432"/>
                <a:gd name="T80" fmla="*/ 352 w 416"/>
                <a:gd name="T81" fmla="*/ 368 h 432"/>
                <a:gd name="T82" fmla="*/ 320 w 416"/>
                <a:gd name="T83" fmla="*/ 336 h 432"/>
                <a:gd name="T84" fmla="*/ 352 w 416"/>
                <a:gd name="T85" fmla="*/ 304 h 432"/>
                <a:gd name="T86" fmla="*/ 384 w 416"/>
                <a:gd name="T87" fmla="*/ 336 h 432"/>
                <a:gd name="T88" fmla="*/ 352 w 416"/>
                <a:gd name="T89" fmla="*/ 368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6" h="432">
                  <a:moveTo>
                    <a:pt x="394" y="288"/>
                  </a:moveTo>
                  <a:cubicBezTo>
                    <a:pt x="398" y="273"/>
                    <a:pt x="400" y="257"/>
                    <a:pt x="400" y="240"/>
                  </a:cubicBezTo>
                  <a:cubicBezTo>
                    <a:pt x="400" y="159"/>
                    <a:pt x="348" y="86"/>
                    <a:pt x="272" y="60"/>
                  </a:cubicBezTo>
                  <a:cubicBezTo>
                    <a:pt x="269" y="27"/>
                    <a:pt x="242" y="0"/>
                    <a:pt x="208" y="0"/>
                  </a:cubicBezTo>
                  <a:cubicBezTo>
                    <a:pt x="175" y="0"/>
                    <a:pt x="148" y="27"/>
                    <a:pt x="145" y="60"/>
                  </a:cubicBezTo>
                  <a:cubicBezTo>
                    <a:pt x="69" y="86"/>
                    <a:pt x="16" y="159"/>
                    <a:pt x="16" y="240"/>
                  </a:cubicBezTo>
                  <a:cubicBezTo>
                    <a:pt x="16" y="257"/>
                    <a:pt x="19" y="273"/>
                    <a:pt x="23" y="288"/>
                  </a:cubicBezTo>
                  <a:cubicBezTo>
                    <a:pt x="9" y="300"/>
                    <a:pt x="0" y="317"/>
                    <a:pt x="0" y="336"/>
                  </a:cubicBezTo>
                  <a:cubicBezTo>
                    <a:pt x="0" y="372"/>
                    <a:pt x="29" y="400"/>
                    <a:pt x="64" y="400"/>
                  </a:cubicBezTo>
                  <a:cubicBezTo>
                    <a:pt x="75" y="400"/>
                    <a:pt x="84" y="398"/>
                    <a:pt x="93" y="393"/>
                  </a:cubicBezTo>
                  <a:cubicBezTo>
                    <a:pt x="126" y="419"/>
                    <a:pt x="167" y="432"/>
                    <a:pt x="208" y="432"/>
                  </a:cubicBezTo>
                  <a:cubicBezTo>
                    <a:pt x="250" y="432"/>
                    <a:pt x="291" y="419"/>
                    <a:pt x="324" y="393"/>
                  </a:cubicBezTo>
                  <a:cubicBezTo>
                    <a:pt x="333" y="398"/>
                    <a:pt x="342" y="400"/>
                    <a:pt x="352" y="400"/>
                  </a:cubicBezTo>
                  <a:cubicBezTo>
                    <a:pt x="388" y="400"/>
                    <a:pt x="416" y="372"/>
                    <a:pt x="416" y="336"/>
                  </a:cubicBezTo>
                  <a:cubicBezTo>
                    <a:pt x="416" y="317"/>
                    <a:pt x="408" y="300"/>
                    <a:pt x="394" y="288"/>
                  </a:cubicBezTo>
                  <a:close/>
                  <a:moveTo>
                    <a:pt x="208" y="32"/>
                  </a:moveTo>
                  <a:cubicBezTo>
                    <a:pt x="226" y="32"/>
                    <a:pt x="240" y="47"/>
                    <a:pt x="240" y="64"/>
                  </a:cubicBezTo>
                  <a:cubicBezTo>
                    <a:pt x="240" y="82"/>
                    <a:pt x="226" y="96"/>
                    <a:pt x="208" y="96"/>
                  </a:cubicBezTo>
                  <a:cubicBezTo>
                    <a:pt x="191" y="96"/>
                    <a:pt x="176" y="82"/>
                    <a:pt x="176" y="64"/>
                  </a:cubicBezTo>
                  <a:cubicBezTo>
                    <a:pt x="176" y="47"/>
                    <a:pt x="191" y="32"/>
                    <a:pt x="208" y="32"/>
                  </a:cubicBezTo>
                  <a:close/>
                  <a:moveTo>
                    <a:pt x="32" y="336"/>
                  </a:moveTo>
                  <a:cubicBezTo>
                    <a:pt x="32" y="319"/>
                    <a:pt x="47" y="304"/>
                    <a:pt x="64" y="304"/>
                  </a:cubicBezTo>
                  <a:cubicBezTo>
                    <a:pt x="82" y="304"/>
                    <a:pt x="96" y="319"/>
                    <a:pt x="96" y="336"/>
                  </a:cubicBezTo>
                  <a:cubicBezTo>
                    <a:pt x="96" y="354"/>
                    <a:pt x="82" y="368"/>
                    <a:pt x="64" y="368"/>
                  </a:cubicBezTo>
                  <a:cubicBezTo>
                    <a:pt x="47" y="368"/>
                    <a:pt x="32" y="354"/>
                    <a:pt x="32" y="336"/>
                  </a:cubicBezTo>
                  <a:close/>
                  <a:moveTo>
                    <a:pt x="118" y="372"/>
                  </a:moveTo>
                  <a:cubicBezTo>
                    <a:pt x="124" y="362"/>
                    <a:pt x="128" y="350"/>
                    <a:pt x="128" y="336"/>
                  </a:cubicBezTo>
                  <a:cubicBezTo>
                    <a:pt x="128" y="301"/>
                    <a:pt x="100" y="272"/>
                    <a:pt x="64" y="272"/>
                  </a:cubicBezTo>
                  <a:cubicBezTo>
                    <a:pt x="60" y="272"/>
                    <a:pt x="56" y="273"/>
                    <a:pt x="52" y="274"/>
                  </a:cubicBezTo>
                  <a:cubicBezTo>
                    <a:pt x="50" y="263"/>
                    <a:pt x="48" y="252"/>
                    <a:pt x="48" y="240"/>
                  </a:cubicBezTo>
                  <a:cubicBezTo>
                    <a:pt x="48" y="174"/>
                    <a:pt x="90" y="115"/>
                    <a:pt x="151" y="91"/>
                  </a:cubicBezTo>
                  <a:cubicBezTo>
                    <a:pt x="161" y="113"/>
                    <a:pt x="183" y="128"/>
                    <a:pt x="208" y="128"/>
                  </a:cubicBezTo>
                  <a:cubicBezTo>
                    <a:pt x="234" y="128"/>
                    <a:pt x="256" y="113"/>
                    <a:pt x="266" y="92"/>
                  </a:cubicBezTo>
                  <a:cubicBezTo>
                    <a:pt x="327" y="115"/>
                    <a:pt x="368" y="174"/>
                    <a:pt x="368" y="240"/>
                  </a:cubicBezTo>
                  <a:cubicBezTo>
                    <a:pt x="368" y="252"/>
                    <a:pt x="367" y="263"/>
                    <a:pt x="365" y="274"/>
                  </a:cubicBezTo>
                  <a:cubicBezTo>
                    <a:pt x="361" y="273"/>
                    <a:pt x="357" y="272"/>
                    <a:pt x="352" y="272"/>
                  </a:cubicBezTo>
                  <a:cubicBezTo>
                    <a:pt x="317" y="272"/>
                    <a:pt x="288" y="301"/>
                    <a:pt x="288" y="336"/>
                  </a:cubicBezTo>
                  <a:cubicBezTo>
                    <a:pt x="288" y="350"/>
                    <a:pt x="292" y="362"/>
                    <a:pt x="299" y="372"/>
                  </a:cubicBezTo>
                  <a:cubicBezTo>
                    <a:pt x="273" y="390"/>
                    <a:pt x="241" y="400"/>
                    <a:pt x="208" y="400"/>
                  </a:cubicBezTo>
                  <a:cubicBezTo>
                    <a:pt x="176" y="400"/>
                    <a:pt x="144" y="390"/>
                    <a:pt x="118" y="372"/>
                  </a:cubicBezTo>
                  <a:close/>
                  <a:moveTo>
                    <a:pt x="352" y="368"/>
                  </a:moveTo>
                  <a:cubicBezTo>
                    <a:pt x="335" y="368"/>
                    <a:pt x="320" y="354"/>
                    <a:pt x="320" y="336"/>
                  </a:cubicBezTo>
                  <a:cubicBezTo>
                    <a:pt x="320" y="319"/>
                    <a:pt x="335" y="304"/>
                    <a:pt x="352" y="304"/>
                  </a:cubicBezTo>
                  <a:cubicBezTo>
                    <a:pt x="370" y="304"/>
                    <a:pt x="384" y="319"/>
                    <a:pt x="384" y="336"/>
                  </a:cubicBezTo>
                  <a:cubicBezTo>
                    <a:pt x="384" y="354"/>
                    <a:pt x="370" y="368"/>
                    <a:pt x="352" y="368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1" name="Group 16">
              <a:extLst>
                <a:ext uri="{FF2B5EF4-FFF2-40B4-BE49-F238E27FC236}">
                  <a16:creationId xmlns:a16="http://schemas.microsoft.com/office/drawing/2014/main" id="{D2EA678A-2ADC-4D1E-9689-6233BFB35E0B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175749" y="2946401"/>
              <a:ext cx="252412" cy="222250"/>
              <a:chOff x="5780" y="1856"/>
              <a:chExt cx="159" cy="140"/>
            </a:xfrm>
            <a:solidFill>
              <a:schemeClr val="bg2"/>
            </a:solidFill>
          </p:grpSpPr>
          <p:sp>
            <p:nvSpPr>
              <p:cNvPr id="184" name="Rectangle 17">
                <a:extLst>
                  <a:ext uri="{FF2B5EF4-FFF2-40B4-BE49-F238E27FC236}">
                    <a16:creationId xmlns:a16="http://schemas.microsoft.com/office/drawing/2014/main" id="{BBA0FCAA-C023-4B6F-AADB-99AF6C5026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Rectangle 18">
                <a:extLst>
                  <a:ext uri="{FF2B5EF4-FFF2-40B4-BE49-F238E27FC236}">
                    <a16:creationId xmlns:a16="http://schemas.microsoft.com/office/drawing/2014/main" id="{493C6A77-0DBB-4EC2-A9D0-4207AE2AC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68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Rectangle 19">
                <a:extLst>
                  <a:ext uri="{FF2B5EF4-FFF2-40B4-BE49-F238E27FC236}">
                    <a16:creationId xmlns:a16="http://schemas.microsoft.com/office/drawing/2014/main" id="{0550E1EC-CA49-41F9-8D06-582D69F664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Rectangle 20">
                <a:extLst>
                  <a:ext uri="{FF2B5EF4-FFF2-40B4-BE49-F238E27FC236}">
                    <a16:creationId xmlns:a16="http://schemas.microsoft.com/office/drawing/2014/main" id="{4EB0A758-251F-4824-B994-8C82630D20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0" y="1968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Rectangle 21">
                <a:extLst>
                  <a:ext uri="{FF2B5EF4-FFF2-40B4-BE49-F238E27FC236}">
                    <a16:creationId xmlns:a16="http://schemas.microsoft.com/office/drawing/2014/main" id="{AF3A6773-596F-407F-8B0B-23F8C66EF5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0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Rectangle 22">
                <a:extLst>
                  <a:ext uri="{FF2B5EF4-FFF2-40B4-BE49-F238E27FC236}">
                    <a16:creationId xmlns:a16="http://schemas.microsoft.com/office/drawing/2014/main" id="{093026B1-A4A2-4DA4-85BA-0EE7D6B97C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0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Rectangle 23">
                <a:extLst>
                  <a:ext uri="{FF2B5EF4-FFF2-40B4-BE49-F238E27FC236}">
                    <a16:creationId xmlns:a16="http://schemas.microsoft.com/office/drawing/2014/main" id="{F31539DD-3CE4-4A46-828F-F81A303638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68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Rectangle 24">
                <a:extLst>
                  <a:ext uri="{FF2B5EF4-FFF2-40B4-BE49-F238E27FC236}">
                    <a16:creationId xmlns:a16="http://schemas.microsoft.com/office/drawing/2014/main" id="{04759E4C-C4FD-43AA-97A1-A506A3F90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12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Rectangle 25">
                <a:extLst>
                  <a:ext uri="{FF2B5EF4-FFF2-40B4-BE49-F238E27FC236}">
                    <a16:creationId xmlns:a16="http://schemas.microsoft.com/office/drawing/2014/main" id="{C7BDBED4-F4FE-4A29-BD8F-D164665553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9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Rectangle 26">
                <a:extLst>
                  <a:ext uri="{FF2B5EF4-FFF2-40B4-BE49-F238E27FC236}">
                    <a16:creationId xmlns:a16="http://schemas.microsoft.com/office/drawing/2014/main" id="{E615DAC0-5CD4-486D-850E-4C5BE5FDA4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9" y="1912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Rectangle 27">
                <a:extLst>
                  <a:ext uri="{FF2B5EF4-FFF2-40B4-BE49-F238E27FC236}">
                    <a16:creationId xmlns:a16="http://schemas.microsoft.com/office/drawing/2014/main" id="{DFE85064-897E-4F9C-A64F-37FCACF60C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9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Rectangle 28">
                <a:extLst>
                  <a:ext uri="{FF2B5EF4-FFF2-40B4-BE49-F238E27FC236}">
                    <a16:creationId xmlns:a16="http://schemas.microsoft.com/office/drawing/2014/main" id="{ACC6507B-5508-41D3-A0C0-A67DC8481D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12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Rectangle 29">
                <a:extLst>
                  <a:ext uri="{FF2B5EF4-FFF2-40B4-BE49-F238E27FC236}">
                    <a16:creationId xmlns:a16="http://schemas.microsoft.com/office/drawing/2014/main" id="{2F21FCF1-9216-45EB-B3D6-14D331EC93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Rectangle 30">
                <a:extLst>
                  <a:ext uri="{FF2B5EF4-FFF2-40B4-BE49-F238E27FC236}">
                    <a16:creationId xmlns:a16="http://schemas.microsoft.com/office/drawing/2014/main" id="{564B566D-DC35-454C-AAC3-F9B824AFDD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31">
                <a:extLst>
                  <a:ext uri="{FF2B5EF4-FFF2-40B4-BE49-F238E27FC236}">
                    <a16:creationId xmlns:a16="http://schemas.microsoft.com/office/drawing/2014/main" id="{7BD13C01-F403-4273-9626-6A79F220E7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0" y="1856"/>
                <a:ext cx="159" cy="140"/>
              </a:xfrm>
              <a:custGeom>
                <a:avLst/>
                <a:gdLst>
                  <a:gd name="T0" fmla="*/ 129 w 159"/>
                  <a:gd name="T1" fmla="*/ 0 h 140"/>
                  <a:gd name="T2" fmla="*/ 119 w 159"/>
                  <a:gd name="T3" fmla="*/ 0 h 140"/>
                  <a:gd name="T4" fmla="*/ 119 w 159"/>
                  <a:gd name="T5" fmla="*/ 9 h 140"/>
                  <a:gd name="T6" fmla="*/ 40 w 159"/>
                  <a:gd name="T7" fmla="*/ 9 h 140"/>
                  <a:gd name="T8" fmla="*/ 40 w 159"/>
                  <a:gd name="T9" fmla="*/ 0 h 140"/>
                  <a:gd name="T10" fmla="*/ 30 w 159"/>
                  <a:gd name="T11" fmla="*/ 0 h 140"/>
                  <a:gd name="T12" fmla="*/ 30 w 159"/>
                  <a:gd name="T13" fmla="*/ 9 h 140"/>
                  <a:gd name="T14" fmla="*/ 0 w 159"/>
                  <a:gd name="T15" fmla="*/ 9 h 140"/>
                  <a:gd name="T16" fmla="*/ 0 w 159"/>
                  <a:gd name="T17" fmla="*/ 140 h 140"/>
                  <a:gd name="T18" fmla="*/ 159 w 159"/>
                  <a:gd name="T19" fmla="*/ 140 h 140"/>
                  <a:gd name="T20" fmla="*/ 159 w 159"/>
                  <a:gd name="T21" fmla="*/ 9 h 140"/>
                  <a:gd name="T22" fmla="*/ 129 w 159"/>
                  <a:gd name="T23" fmla="*/ 9 h 140"/>
                  <a:gd name="T24" fmla="*/ 129 w 159"/>
                  <a:gd name="T25" fmla="*/ 0 h 140"/>
                  <a:gd name="T26" fmla="*/ 149 w 159"/>
                  <a:gd name="T27" fmla="*/ 131 h 140"/>
                  <a:gd name="T28" fmla="*/ 10 w 159"/>
                  <a:gd name="T29" fmla="*/ 131 h 140"/>
                  <a:gd name="T30" fmla="*/ 10 w 159"/>
                  <a:gd name="T31" fmla="*/ 47 h 140"/>
                  <a:gd name="T32" fmla="*/ 149 w 159"/>
                  <a:gd name="T33" fmla="*/ 47 h 140"/>
                  <a:gd name="T34" fmla="*/ 149 w 159"/>
                  <a:gd name="T35" fmla="*/ 131 h 140"/>
                  <a:gd name="T36" fmla="*/ 149 w 159"/>
                  <a:gd name="T37" fmla="*/ 18 h 140"/>
                  <a:gd name="T38" fmla="*/ 149 w 159"/>
                  <a:gd name="T39" fmla="*/ 37 h 140"/>
                  <a:gd name="T40" fmla="*/ 10 w 159"/>
                  <a:gd name="T41" fmla="*/ 37 h 140"/>
                  <a:gd name="T42" fmla="*/ 10 w 159"/>
                  <a:gd name="T43" fmla="*/ 18 h 140"/>
                  <a:gd name="T44" fmla="*/ 30 w 159"/>
                  <a:gd name="T45" fmla="*/ 18 h 140"/>
                  <a:gd name="T46" fmla="*/ 30 w 159"/>
                  <a:gd name="T47" fmla="*/ 28 h 140"/>
                  <a:gd name="T48" fmla="*/ 40 w 159"/>
                  <a:gd name="T49" fmla="*/ 28 h 140"/>
                  <a:gd name="T50" fmla="*/ 40 w 159"/>
                  <a:gd name="T51" fmla="*/ 18 h 140"/>
                  <a:gd name="T52" fmla="*/ 119 w 159"/>
                  <a:gd name="T53" fmla="*/ 18 h 140"/>
                  <a:gd name="T54" fmla="*/ 119 w 159"/>
                  <a:gd name="T55" fmla="*/ 28 h 140"/>
                  <a:gd name="T56" fmla="*/ 129 w 159"/>
                  <a:gd name="T57" fmla="*/ 28 h 140"/>
                  <a:gd name="T58" fmla="*/ 129 w 159"/>
                  <a:gd name="T59" fmla="*/ 18 h 140"/>
                  <a:gd name="T60" fmla="*/ 149 w 159"/>
                  <a:gd name="T61" fmla="*/ 1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9" h="140">
                    <a:moveTo>
                      <a:pt x="129" y="0"/>
                    </a:moveTo>
                    <a:lnTo>
                      <a:pt x="119" y="0"/>
                    </a:lnTo>
                    <a:lnTo>
                      <a:pt x="119" y="9"/>
                    </a:lnTo>
                    <a:lnTo>
                      <a:pt x="40" y="9"/>
                    </a:lnTo>
                    <a:lnTo>
                      <a:pt x="40" y="0"/>
                    </a:lnTo>
                    <a:lnTo>
                      <a:pt x="30" y="0"/>
                    </a:lnTo>
                    <a:lnTo>
                      <a:pt x="30" y="9"/>
                    </a:lnTo>
                    <a:lnTo>
                      <a:pt x="0" y="9"/>
                    </a:lnTo>
                    <a:lnTo>
                      <a:pt x="0" y="140"/>
                    </a:lnTo>
                    <a:lnTo>
                      <a:pt x="159" y="140"/>
                    </a:lnTo>
                    <a:lnTo>
                      <a:pt x="159" y="9"/>
                    </a:lnTo>
                    <a:lnTo>
                      <a:pt x="129" y="9"/>
                    </a:lnTo>
                    <a:lnTo>
                      <a:pt x="129" y="0"/>
                    </a:lnTo>
                    <a:close/>
                    <a:moveTo>
                      <a:pt x="149" y="131"/>
                    </a:moveTo>
                    <a:lnTo>
                      <a:pt x="10" y="131"/>
                    </a:lnTo>
                    <a:lnTo>
                      <a:pt x="10" y="47"/>
                    </a:lnTo>
                    <a:lnTo>
                      <a:pt x="149" y="47"/>
                    </a:lnTo>
                    <a:lnTo>
                      <a:pt x="149" y="131"/>
                    </a:lnTo>
                    <a:close/>
                    <a:moveTo>
                      <a:pt x="149" y="18"/>
                    </a:moveTo>
                    <a:lnTo>
                      <a:pt x="149" y="37"/>
                    </a:lnTo>
                    <a:lnTo>
                      <a:pt x="10" y="37"/>
                    </a:lnTo>
                    <a:lnTo>
                      <a:pt x="10" y="18"/>
                    </a:lnTo>
                    <a:lnTo>
                      <a:pt x="30" y="18"/>
                    </a:lnTo>
                    <a:lnTo>
                      <a:pt x="30" y="28"/>
                    </a:lnTo>
                    <a:lnTo>
                      <a:pt x="40" y="28"/>
                    </a:lnTo>
                    <a:lnTo>
                      <a:pt x="40" y="18"/>
                    </a:lnTo>
                    <a:lnTo>
                      <a:pt x="119" y="18"/>
                    </a:lnTo>
                    <a:lnTo>
                      <a:pt x="119" y="28"/>
                    </a:lnTo>
                    <a:lnTo>
                      <a:pt x="129" y="28"/>
                    </a:lnTo>
                    <a:lnTo>
                      <a:pt x="129" y="18"/>
                    </a:lnTo>
                    <a:lnTo>
                      <a:pt x="149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2" name="Freeform 35">
              <a:extLst>
                <a:ext uri="{FF2B5EF4-FFF2-40B4-BE49-F238E27FC236}">
                  <a16:creationId xmlns:a16="http://schemas.microsoft.com/office/drawing/2014/main" id="{A47249AC-56BD-44C8-9152-FBD90B2DA0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45079" y="2338352"/>
              <a:ext cx="252412" cy="179388"/>
            </a:xfrm>
            <a:custGeom>
              <a:avLst/>
              <a:gdLst>
                <a:gd name="T0" fmla="*/ 499 w 512"/>
                <a:gd name="T1" fmla="*/ 144 h 384"/>
                <a:gd name="T2" fmla="*/ 480 w 512"/>
                <a:gd name="T3" fmla="*/ 192 h 384"/>
                <a:gd name="T4" fmla="*/ 441 w 512"/>
                <a:gd name="T5" fmla="*/ 134 h 384"/>
                <a:gd name="T6" fmla="*/ 371 w 512"/>
                <a:gd name="T7" fmla="*/ 147 h 384"/>
                <a:gd name="T8" fmla="*/ 342 w 512"/>
                <a:gd name="T9" fmla="*/ 236 h 384"/>
                <a:gd name="T10" fmla="*/ 365 w 512"/>
                <a:gd name="T11" fmla="*/ 317 h 384"/>
                <a:gd name="T12" fmla="*/ 352 w 512"/>
                <a:gd name="T13" fmla="*/ 384 h 384"/>
                <a:gd name="T14" fmla="*/ 294 w 512"/>
                <a:gd name="T15" fmla="*/ 296 h 384"/>
                <a:gd name="T16" fmla="*/ 189 w 512"/>
                <a:gd name="T17" fmla="*/ 317 h 384"/>
                <a:gd name="T18" fmla="*/ 128 w 512"/>
                <a:gd name="T19" fmla="*/ 384 h 384"/>
                <a:gd name="T20" fmla="*/ 170 w 512"/>
                <a:gd name="T21" fmla="*/ 290 h 384"/>
                <a:gd name="T22" fmla="*/ 160 w 512"/>
                <a:gd name="T23" fmla="*/ 192 h 384"/>
                <a:gd name="T24" fmla="*/ 121 w 512"/>
                <a:gd name="T25" fmla="*/ 134 h 384"/>
                <a:gd name="T26" fmla="*/ 51 w 512"/>
                <a:gd name="T27" fmla="*/ 147 h 384"/>
                <a:gd name="T28" fmla="*/ 0 w 512"/>
                <a:gd name="T29" fmla="*/ 192 h 384"/>
                <a:gd name="T30" fmla="*/ 29 w 512"/>
                <a:gd name="T31" fmla="*/ 124 h 384"/>
                <a:gd name="T32" fmla="*/ 32 w 512"/>
                <a:gd name="T33" fmla="*/ 64 h 384"/>
                <a:gd name="T34" fmla="*/ 72 w 512"/>
                <a:gd name="T35" fmla="*/ 6 h 384"/>
                <a:gd name="T36" fmla="*/ 142 w 512"/>
                <a:gd name="T37" fmla="*/ 19 h 384"/>
                <a:gd name="T38" fmla="*/ 156 w 512"/>
                <a:gd name="T39" fmla="*/ 88 h 384"/>
                <a:gd name="T40" fmla="*/ 211 w 512"/>
                <a:gd name="T41" fmla="*/ 108 h 384"/>
                <a:gd name="T42" fmla="*/ 336 w 512"/>
                <a:gd name="T43" fmla="*/ 139 h 384"/>
                <a:gd name="T44" fmla="*/ 352 w 512"/>
                <a:gd name="T45" fmla="*/ 64 h 384"/>
                <a:gd name="T46" fmla="*/ 392 w 512"/>
                <a:gd name="T47" fmla="*/ 6 h 384"/>
                <a:gd name="T48" fmla="*/ 462 w 512"/>
                <a:gd name="T49" fmla="*/ 19 h 384"/>
                <a:gd name="T50" fmla="*/ 476 w 512"/>
                <a:gd name="T51" fmla="*/ 88 h 384"/>
                <a:gd name="T52" fmla="*/ 67 w 512"/>
                <a:gd name="T53" fmla="*/ 77 h 384"/>
                <a:gd name="T54" fmla="*/ 96 w 512"/>
                <a:gd name="T55" fmla="*/ 96 h 384"/>
                <a:gd name="T56" fmla="*/ 126 w 512"/>
                <a:gd name="T57" fmla="*/ 77 h 384"/>
                <a:gd name="T58" fmla="*/ 119 w 512"/>
                <a:gd name="T59" fmla="*/ 42 h 384"/>
                <a:gd name="T60" fmla="*/ 84 w 512"/>
                <a:gd name="T61" fmla="*/ 35 h 384"/>
                <a:gd name="T62" fmla="*/ 64 w 512"/>
                <a:gd name="T63" fmla="*/ 64 h 384"/>
                <a:gd name="T64" fmla="*/ 302 w 512"/>
                <a:gd name="T65" fmla="*/ 238 h 384"/>
                <a:gd name="T66" fmla="*/ 315 w 512"/>
                <a:gd name="T67" fmla="*/ 168 h 384"/>
                <a:gd name="T68" fmla="*/ 256 w 512"/>
                <a:gd name="T69" fmla="*/ 128 h 384"/>
                <a:gd name="T70" fmla="*/ 198 w 512"/>
                <a:gd name="T71" fmla="*/ 168 h 384"/>
                <a:gd name="T72" fmla="*/ 211 w 512"/>
                <a:gd name="T73" fmla="*/ 238 h 384"/>
                <a:gd name="T74" fmla="*/ 384 w 512"/>
                <a:gd name="T75" fmla="*/ 64 h 384"/>
                <a:gd name="T76" fmla="*/ 404 w 512"/>
                <a:gd name="T77" fmla="*/ 94 h 384"/>
                <a:gd name="T78" fmla="*/ 439 w 512"/>
                <a:gd name="T79" fmla="*/ 87 h 384"/>
                <a:gd name="T80" fmla="*/ 446 w 512"/>
                <a:gd name="T81" fmla="*/ 52 h 384"/>
                <a:gd name="T82" fmla="*/ 416 w 512"/>
                <a:gd name="T83" fmla="*/ 32 h 384"/>
                <a:gd name="T84" fmla="*/ 387 w 512"/>
                <a:gd name="T85" fmla="*/ 5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12" h="384">
                  <a:moveTo>
                    <a:pt x="463" y="108"/>
                  </a:moveTo>
                  <a:cubicBezTo>
                    <a:pt x="470" y="113"/>
                    <a:pt x="477" y="118"/>
                    <a:pt x="483" y="124"/>
                  </a:cubicBezTo>
                  <a:cubicBezTo>
                    <a:pt x="490" y="130"/>
                    <a:pt x="495" y="137"/>
                    <a:pt x="499" y="144"/>
                  </a:cubicBezTo>
                  <a:cubicBezTo>
                    <a:pt x="503" y="151"/>
                    <a:pt x="507" y="159"/>
                    <a:pt x="509" y="167"/>
                  </a:cubicBezTo>
                  <a:cubicBezTo>
                    <a:pt x="511" y="175"/>
                    <a:pt x="512" y="184"/>
                    <a:pt x="512" y="192"/>
                  </a:cubicBezTo>
                  <a:lnTo>
                    <a:pt x="480" y="192"/>
                  </a:lnTo>
                  <a:cubicBezTo>
                    <a:pt x="480" y="184"/>
                    <a:pt x="479" y="176"/>
                    <a:pt x="475" y="168"/>
                  </a:cubicBezTo>
                  <a:cubicBezTo>
                    <a:pt x="472" y="160"/>
                    <a:pt x="467" y="153"/>
                    <a:pt x="462" y="147"/>
                  </a:cubicBezTo>
                  <a:cubicBezTo>
                    <a:pt x="456" y="142"/>
                    <a:pt x="449" y="137"/>
                    <a:pt x="441" y="134"/>
                  </a:cubicBezTo>
                  <a:cubicBezTo>
                    <a:pt x="433" y="130"/>
                    <a:pt x="425" y="128"/>
                    <a:pt x="416" y="128"/>
                  </a:cubicBezTo>
                  <a:cubicBezTo>
                    <a:pt x="408" y="128"/>
                    <a:pt x="399" y="130"/>
                    <a:pt x="392" y="134"/>
                  </a:cubicBezTo>
                  <a:cubicBezTo>
                    <a:pt x="384" y="137"/>
                    <a:pt x="377" y="142"/>
                    <a:pt x="371" y="147"/>
                  </a:cubicBezTo>
                  <a:cubicBezTo>
                    <a:pt x="366" y="153"/>
                    <a:pt x="361" y="160"/>
                    <a:pt x="358" y="168"/>
                  </a:cubicBezTo>
                  <a:cubicBezTo>
                    <a:pt x="354" y="176"/>
                    <a:pt x="352" y="184"/>
                    <a:pt x="352" y="192"/>
                  </a:cubicBezTo>
                  <a:cubicBezTo>
                    <a:pt x="352" y="208"/>
                    <a:pt x="349" y="222"/>
                    <a:pt x="342" y="236"/>
                  </a:cubicBezTo>
                  <a:cubicBezTo>
                    <a:pt x="335" y="249"/>
                    <a:pt x="326" y="261"/>
                    <a:pt x="313" y="270"/>
                  </a:cubicBezTo>
                  <a:cubicBezTo>
                    <a:pt x="324" y="275"/>
                    <a:pt x="334" y="282"/>
                    <a:pt x="343" y="290"/>
                  </a:cubicBezTo>
                  <a:cubicBezTo>
                    <a:pt x="352" y="298"/>
                    <a:pt x="359" y="307"/>
                    <a:pt x="365" y="317"/>
                  </a:cubicBezTo>
                  <a:cubicBezTo>
                    <a:pt x="371" y="327"/>
                    <a:pt x="376" y="338"/>
                    <a:pt x="379" y="349"/>
                  </a:cubicBezTo>
                  <a:cubicBezTo>
                    <a:pt x="383" y="361"/>
                    <a:pt x="384" y="372"/>
                    <a:pt x="384" y="384"/>
                  </a:cubicBezTo>
                  <a:lnTo>
                    <a:pt x="352" y="384"/>
                  </a:lnTo>
                  <a:cubicBezTo>
                    <a:pt x="352" y="371"/>
                    <a:pt x="350" y="359"/>
                    <a:pt x="345" y="347"/>
                  </a:cubicBezTo>
                  <a:cubicBezTo>
                    <a:pt x="340" y="336"/>
                    <a:pt x="333" y="325"/>
                    <a:pt x="324" y="317"/>
                  </a:cubicBezTo>
                  <a:cubicBezTo>
                    <a:pt x="316" y="308"/>
                    <a:pt x="305" y="301"/>
                    <a:pt x="294" y="296"/>
                  </a:cubicBezTo>
                  <a:cubicBezTo>
                    <a:pt x="282" y="291"/>
                    <a:pt x="270" y="288"/>
                    <a:pt x="256" y="288"/>
                  </a:cubicBezTo>
                  <a:cubicBezTo>
                    <a:pt x="243" y="288"/>
                    <a:pt x="231" y="291"/>
                    <a:pt x="219" y="296"/>
                  </a:cubicBezTo>
                  <a:cubicBezTo>
                    <a:pt x="208" y="301"/>
                    <a:pt x="197" y="308"/>
                    <a:pt x="189" y="317"/>
                  </a:cubicBezTo>
                  <a:cubicBezTo>
                    <a:pt x="180" y="325"/>
                    <a:pt x="173" y="336"/>
                    <a:pt x="168" y="347"/>
                  </a:cubicBezTo>
                  <a:cubicBezTo>
                    <a:pt x="163" y="359"/>
                    <a:pt x="160" y="371"/>
                    <a:pt x="160" y="384"/>
                  </a:cubicBezTo>
                  <a:lnTo>
                    <a:pt x="128" y="384"/>
                  </a:lnTo>
                  <a:cubicBezTo>
                    <a:pt x="128" y="372"/>
                    <a:pt x="130" y="361"/>
                    <a:pt x="133" y="349"/>
                  </a:cubicBezTo>
                  <a:cubicBezTo>
                    <a:pt x="137" y="338"/>
                    <a:pt x="142" y="327"/>
                    <a:pt x="148" y="317"/>
                  </a:cubicBezTo>
                  <a:cubicBezTo>
                    <a:pt x="154" y="307"/>
                    <a:pt x="161" y="298"/>
                    <a:pt x="170" y="290"/>
                  </a:cubicBezTo>
                  <a:cubicBezTo>
                    <a:pt x="179" y="282"/>
                    <a:pt x="189" y="275"/>
                    <a:pt x="199" y="270"/>
                  </a:cubicBezTo>
                  <a:cubicBezTo>
                    <a:pt x="187" y="261"/>
                    <a:pt x="178" y="249"/>
                    <a:pt x="171" y="236"/>
                  </a:cubicBezTo>
                  <a:cubicBezTo>
                    <a:pt x="164" y="222"/>
                    <a:pt x="160" y="208"/>
                    <a:pt x="160" y="192"/>
                  </a:cubicBezTo>
                  <a:cubicBezTo>
                    <a:pt x="160" y="184"/>
                    <a:pt x="159" y="176"/>
                    <a:pt x="155" y="168"/>
                  </a:cubicBezTo>
                  <a:cubicBezTo>
                    <a:pt x="152" y="160"/>
                    <a:pt x="147" y="153"/>
                    <a:pt x="142" y="147"/>
                  </a:cubicBezTo>
                  <a:cubicBezTo>
                    <a:pt x="136" y="142"/>
                    <a:pt x="129" y="137"/>
                    <a:pt x="121" y="134"/>
                  </a:cubicBezTo>
                  <a:cubicBezTo>
                    <a:pt x="113" y="130"/>
                    <a:pt x="105" y="128"/>
                    <a:pt x="96" y="128"/>
                  </a:cubicBezTo>
                  <a:cubicBezTo>
                    <a:pt x="88" y="128"/>
                    <a:pt x="79" y="130"/>
                    <a:pt x="72" y="134"/>
                  </a:cubicBezTo>
                  <a:cubicBezTo>
                    <a:pt x="64" y="137"/>
                    <a:pt x="57" y="142"/>
                    <a:pt x="51" y="147"/>
                  </a:cubicBezTo>
                  <a:cubicBezTo>
                    <a:pt x="46" y="153"/>
                    <a:pt x="41" y="160"/>
                    <a:pt x="38" y="168"/>
                  </a:cubicBezTo>
                  <a:cubicBezTo>
                    <a:pt x="34" y="176"/>
                    <a:pt x="32" y="184"/>
                    <a:pt x="32" y="192"/>
                  </a:cubicBezTo>
                  <a:lnTo>
                    <a:pt x="0" y="192"/>
                  </a:lnTo>
                  <a:cubicBezTo>
                    <a:pt x="0" y="184"/>
                    <a:pt x="2" y="175"/>
                    <a:pt x="4" y="167"/>
                  </a:cubicBezTo>
                  <a:cubicBezTo>
                    <a:pt x="6" y="159"/>
                    <a:pt x="10" y="151"/>
                    <a:pt x="14" y="144"/>
                  </a:cubicBezTo>
                  <a:cubicBezTo>
                    <a:pt x="18" y="137"/>
                    <a:pt x="23" y="130"/>
                    <a:pt x="29" y="124"/>
                  </a:cubicBezTo>
                  <a:cubicBezTo>
                    <a:pt x="36" y="118"/>
                    <a:pt x="42" y="113"/>
                    <a:pt x="50" y="108"/>
                  </a:cubicBezTo>
                  <a:cubicBezTo>
                    <a:pt x="44" y="103"/>
                    <a:pt x="40" y="96"/>
                    <a:pt x="37" y="88"/>
                  </a:cubicBezTo>
                  <a:cubicBezTo>
                    <a:pt x="34" y="81"/>
                    <a:pt x="32" y="73"/>
                    <a:pt x="32" y="64"/>
                  </a:cubicBezTo>
                  <a:cubicBezTo>
                    <a:pt x="32" y="56"/>
                    <a:pt x="34" y="48"/>
                    <a:pt x="38" y="40"/>
                  </a:cubicBezTo>
                  <a:cubicBezTo>
                    <a:pt x="41" y="32"/>
                    <a:pt x="46" y="25"/>
                    <a:pt x="51" y="19"/>
                  </a:cubicBezTo>
                  <a:cubicBezTo>
                    <a:pt x="57" y="14"/>
                    <a:pt x="64" y="9"/>
                    <a:pt x="72" y="6"/>
                  </a:cubicBezTo>
                  <a:cubicBezTo>
                    <a:pt x="79" y="2"/>
                    <a:pt x="88" y="0"/>
                    <a:pt x="96" y="0"/>
                  </a:cubicBezTo>
                  <a:cubicBezTo>
                    <a:pt x="105" y="0"/>
                    <a:pt x="113" y="2"/>
                    <a:pt x="121" y="6"/>
                  </a:cubicBezTo>
                  <a:cubicBezTo>
                    <a:pt x="129" y="9"/>
                    <a:pt x="136" y="14"/>
                    <a:pt x="142" y="19"/>
                  </a:cubicBezTo>
                  <a:cubicBezTo>
                    <a:pt x="147" y="25"/>
                    <a:pt x="152" y="32"/>
                    <a:pt x="155" y="40"/>
                  </a:cubicBezTo>
                  <a:cubicBezTo>
                    <a:pt x="159" y="48"/>
                    <a:pt x="160" y="56"/>
                    <a:pt x="160" y="64"/>
                  </a:cubicBezTo>
                  <a:cubicBezTo>
                    <a:pt x="160" y="73"/>
                    <a:pt x="159" y="81"/>
                    <a:pt x="156" y="88"/>
                  </a:cubicBezTo>
                  <a:cubicBezTo>
                    <a:pt x="153" y="96"/>
                    <a:pt x="148" y="103"/>
                    <a:pt x="143" y="108"/>
                  </a:cubicBezTo>
                  <a:cubicBezTo>
                    <a:pt x="157" y="116"/>
                    <a:pt x="168" y="126"/>
                    <a:pt x="176" y="139"/>
                  </a:cubicBezTo>
                  <a:cubicBezTo>
                    <a:pt x="185" y="126"/>
                    <a:pt x="197" y="116"/>
                    <a:pt x="211" y="108"/>
                  </a:cubicBezTo>
                  <a:cubicBezTo>
                    <a:pt x="225" y="100"/>
                    <a:pt x="240" y="96"/>
                    <a:pt x="256" y="96"/>
                  </a:cubicBezTo>
                  <a:cubicBezTo>
                    <a:pt x="273" y="96"/>
                    <a:pt x="288" y="100"/>
                    <a:pt x="302" y="108"/>
                  </a:cubicBezTo>
                  <a:cubicBezTo>
                    <a:pt x="316" y="116"/>
                    <a:pt x="327" y="126"/>
                    <a:pt x="336" y="139"/>
                  </a:cubicBezTo>
                  <a:cubicBezTo>
                    <a:pt x="345" y="126"/>
                    <a:pt x="356" y="116"/>
                    <a:pt x="370" y="108"/>
                  </a:cubicBezTo>
                  <a:cubicBezTo>
                    <a:pt x="364" y="103"/>
                    <a:pt x="360" y="96"/>
                    <a:pt x="357" y="88"/>
                  </a:cubicBezTo>
                  <a:cubicBezTo>
                    <a:pt x="354" y="81"/>
                    <a:pt x="352" y="73"/>
                    <a:pt x="352" y="64"/>
                  </a:cubicBezTo>
                  <a:cubicBezTo>
                    <a:pt x="352" y="56"/>
                    <a:pt x="354" y="48"/>
                    <a:pt x="358" y="40"/>
                  </a:cubicBezTo>
                  <a:cubicBezTo>
                    <a:pt x="361" y="32"/>
                    <a:pt x="366" y="25"/>
                    <a:pt x="371" y="19"/>
                  </a:cubicBezTo>
                  <a:cubicBezTo>
                    <a:pt x="377" y="14"/>
                    <a:pt x="384" y="9"/>
                    <a:pt x="392" y="6"/>
                  </a:cubicBezTo>
                  <a:cubicBezTo>
                    <a:pt x="399" y="2"/>
                    <a:pt x="408" y="0"/>
                    <a:pt x="416" y="0"/>
                  </a:cubicBezTo>
                  <a:cubicBezTo>
                    <a:pt x="425" y="0"/>
                    <a:pt x="433" y="2"/>
                    <a:pt x="441" y="6"/>
                  </a:cubicBezTo>
                  <a:cubicBezTo>
                    <a:pt x="449" y="9"/>
                    <a:pt x="456" y="14"/>
                    <a:pt x="462" y="19"/>
                  </a:cubicBezTo>
                  <a:cubicBezTo>
                    <a:pt x="467" y="25"/>
                    <a:pt x="472" y="32"/>
                    <a:pt x="475" y="40"/>
                  </a:cubicBezTo>
                  <a:cubicBezTo>
                    <a:pt x="479" y="48"/>
                    <a:pt x="480" y="56"/>
                    <a:pt x="480" y="64"/>
                  </a:cubicBezTo>
                  <a:cubicBezTo>
                    <a:pt x="480" y="73"/>
                    <a:pt x="479" y="81"/>
                    <a:pt x="476" y="88"/>
                  </a:cubicBezTo>
                  <a:cubicBezTo>
                    <a:pt x="473" y="96"/>
                    <a:pt x="468" y="103"/>
                    <a:pt x="463" y="108"/>
                  </a:cubicBezTo>
                  <a:close/>
                  <a:moveTo>
                    <a:pt x="64" y="64"/>
                  </a:moveTo>
                  <a:cubicBezTo>
                    <a:pt x="64" y="69"/>
                    <a:pt x="65" y="73"/>
                    <a:pt x="67" y="77"/>
                  </a:cubicBezTo>
                  <a:cubicBezTo>
                    <a:pt x="69" y="81"/>
                    <a:pt x="71" y="84"/>
                    <a:pt x="74" y="87"/>
                  </a:cubicBezTo>
                  <a:cubicBezTo>
                    <a:pt x="77" y="90"/>
                    <a:pt x="80" y="92"/>
                    <a:pt x="84" y="94"/>
                  </a:cubicBezTo>
                  <a:cubicBezTo>
                    <a:pt x="88" y="96"/>
                    <a:pt x="92" y="96"/>
                    <a:pt x="96" y="96"/>
                  </a:cubicBezTo>
                  <a:cubicBezTo>
                    <a:pt x="101" y="96"/>
                    <a:pt x="105" y="96"/>
                    <a:pt x="109" y="94"/>
                  </a:cubicBezTo>
                  <a:cubicBezTo>
                    <a:pt x="113" y="92"/>
                    <a:pt x="116" y="90"/>
                    <a:pt x="119" y="87"/>
                  </a:cubicBezTo>
                  <a:cubicBezTo>
                    <a:pt x="122" y="84"/>
                    <a:pt x="124" y="81"/>
                    <a:pt x="126" y="77"/>
                  </a:cubicBezTo>
                  <a:cubicBezTo>
                    <a:pt x="128" y="73"/>
                    <a:pt x="128" y="69"/>
                    <a:pt x="128" y="64"/>
                  </a:cubicBezTo>
                  <a:cubicBezTo>
                    <a:pt x="128" y="60"/>
                    <a:pt x="128" y="56"/>
                    <a:pt x="126" y="52"/>
                  </a:cubicBezTo>
                  <a:cubicBezTo>
                    <a:pt x="124" y="48"/>
                    <a:pt x="122" y="45"/>
                    <a:pt x="119" y="42"/>
                  </a:cubicBezTo>
                  <a:cubicBezTo>
                    <a:pt x="116" y="39"/>
                    <a:pt x="113" y="37"/>
                    <a:pt x="109" y="35"/>
                  </a:cubicBezTo>
                  <a:cubicBezTo>
                    <a:pt x="105" y="33"/>
                    <a:pt x="101" y="32"/>
                    <a:pt x="96" y="32"/>
                  </a:cubicBezTo>
                  <a:cubicBezTo>
                    <a:pt x="92" y="32"/>
                    <a:pt x="88" y="33"/>
                    <a:pt x="84" y="35"/>
                  </a:cubicBezTo>
                  <a:cubicBezTo>
                    <a:pt x="80" y="37"/>
                    <a:pt x="77" y="39"/>
                    <a:pt x="74" y="42"/>
                  </a:cubicBezTo>
                  <a:cubicBezTo>
                    <a:pt x="71" y="45"/>
                    <a:pt x="69" y="48"/>
                    <a:pt x="67" y="52"/>
                  </a:cubicBezTo>
                  <a:cubicBezTo>
                    <a:pt x="65" y="56"/>
                    <a:pt x="64" y="60"/>
                    <a:pt x="64" y="64"/>
                  </a:cubicBezTo>
                  <a:close/>
                  <a:moveTo>
                    <a:pt x="256" y="256"/>
                  </a:moveTo>
                  <a:cubicBezTo>
                    <a:pt x="265" y="256"/>
                    <a:pt x="273" y="255"/>
                    <a:pt x="281" y="251"/>
                  </a:cubicBezTo>
                  <a:cubicBezTo>
                    <a:pt x="289" y="248"/>
                    <a:pt x="296" y="243"/>
                    <a:pt x="302" y="238"/>
                  </a:cubicBezTo>
                  <a:cubicBezTo>
                    <a:pt x="307" y="232"/>
                    <a:pt x="312" y="225"/>
                    <a:pt x="315" y="217"/>
                  </a:cubicBezTo>
                  <a:cubicBezTo>
                    <a:pt x="319" y="210"/>
                    <a:pt x="320" y="201"/>
                    <a:pt x="320" y="192"/>
                  </a:cubicBezTo>
                  <a:cubicBezTo>
                    <a:pt x="320" y="184"/>
                    <a:pt x="319" y="176"/>
                    <a:pt x="315" y="168"/>
                  </a:cubicBezTo>
                  <a:cubicBezTo>
                    <a:pt x="312" y="160"/>
                    <a:pt x="307" y="153"/>
                    <a:pt x="302" y="147"/>
                  </a:cubicBezTo>
                  <a:cubicBezTo>
                    <a:pt x="296" y="142"/>
                    <a:pt x="289" y="137"/>
                    <a:pt x="281" y="134"/>
                  </a:cubicBezTo>
                  <a:cubicBezTo>
                    <a:pt x="273" y="130"/>
                    <a:pt x="265" y="128"/>
                    <a:pt x="256" y="128"/>
                  </a:cubicBezTo>
                  <a:cubicBezTo>
                    <a:pt x="248" y="128"/>
                    <a:pt x="239" y="130"/>
                    <a:pt x="232" y="134"/>
                  </a:cubicBezTo>
                  <a:cubicBezTo>
                    <a:pt x="224" y="137"/>
                    <a:pt x="217" y="142"/>
                    <a:pt x="211" y="147"/>
                  </a:cubicBezTo>
                  <a:cubicBezTo>
                    <a:pt x="206" y="153"/>
                    <a:pt x="201" y="160"/>
                    <a:pt x="198" y="168"/>
                  </a:cubicBezTo>
                  <a:cubicBezTo>
                    <a:pt x="194" y="176"/>
                    <a:pt x="192" y="184"/>
                    <a:pt x="192" y="192"/>
                  </a:cubicBezTo>
                  <a:cubicBezTo>
                    <a:pt x="192" y="201"/>
                    <a:pt x="194" y="210"/>
                    <a:pt x="198" y="217"/>
                  </a:cubicBezTo>
                  <a:cubicBezTo>
                    <a:pt x="201" y="225"/>
                    <a:pt x="206" y="232"/>
                    <a:pt x="211" y="238"/>
                  </a:cubicBezTo>
                  <a:cubicBezTo>
                    <a:pt x="217" y="243"/>
                    <a:pt x="224" y="248"/>
                    <a:pt x="232" y="251"/>
                  </a:cubicBezTo>
                  <a:cubicBezTo>
                    <a:pt x="239" y="255"/>
                    <a:pt x="248" y="256"/>
                    <a:pt x="256" y="256"/>
                  </a:cubicBezTo>
                  <a:close/>
                  <a:moveTo>
                    <a:pt x="384" y="64"/>
                  </a:moveTo>
                  <a:cubicBezTo>
                    <a:pt x="384" y="69"/>
                    <a:pt x="385" y="73"/>
                    <a:pt x="387" y="77"/>
                  </a:cubicBezTo>
                  <a:cubicBezTo>
                    <a:pt x="389" y="81"/>
                    <a:pt x="391" y="84"/>
                    <a:pt x="394" y="87"/>
                  </a:cubicBezTo>
                  <a:cubicBezTo>
                    <a:pt x="397" y="90"/>
                    <a:pt x="400" y="92"/>
                    <a:pt x="404" y="94"/>
                  </a:cubicBezTo>
                  <a:cubicBezTo>
                    <a:pt x="408" y="96"/>
                    <a:pt x="412" y="96"/>
                    <a:pt x="416" y="96"/>
                  </a:cubicBezTo>
                  <a:cubicBezTo>
                    <a:pt x="421" y="96"/>
                    <a:pt x="425" y="96"/>
                    <a:pt x="429" y="94"/>
                  </a:cubicBezTo>
                  <a:cubicBezTo>
                    <a:pt x="433" y="92"/>
                    <a:pt x="436" y="90"/>
                    <a:pt x="439" y="87"/>
                  </a:cubicBezTo>
                  <a:cubicBezTo>
                    <a:pt x="442" y="84"/>
                    <a:pt x="444" y="81"/>
                    <a:pt x="446" y="77"/>
                  </a:cubicBezTo>
                  <a:cubicBezTo>
                    <a:pt x="448" y="73"/>
                    <a:pt x="448" y="69"/>
                    <a:pt x="448" y="64"/>
                  </a:cubicBezTo>
                  <a:cubicBezTo>
                    <a:pt x="448" y="60"/>
                    <a:pt x="448" y="56"/>
                    <a:pt x="446" y="52"/>
                  </a:cubicBezTo>
                  <a:cubicBezTo>
                    <a:pt x="444" y="48"/>
                    <a:pt x="442" y="45"/>
                    <a:pt x="439" y="42"/>
                  </a:cubicBezTo>
                  <a:cubicBezTo>
                    <a:pt x="436" y="39"/>
                    <a:pt x="433" y="37"/>
                    <a:pt x="429" y="35"/>
                  </a:cubicBezTo>
                  <a:cubicBezTo>
                    <a:pt x="425" y="33"/>
                    <a:pt x="421" y="32"/>
                    <a:pt x="416" y="32"/>
                  </a:cubicBezTo>
                  <a:cubicBezTo>
                    <a:pt x="412" y="32"/>
                    <a:pt x="408" y="33"/>
                    <a:pt x="404" y="35"/>
                  </a:cubicBezTo>
                  <a:cubicBezTo>
                    <a:pt x="400" y="37"/>
                    <a:pt x="397" y="39"/>
                    <a:pt x="394" y="42"/>
                  </a:cubicBezTo>
                  <a:cubicBezTo>
                    <a:pt x="391" y="45"/>
                    <a:pt x="389" y="48"/>
                    <a:pt x="387" y="52"/>
                  </a:cubicBezTo>
                  <a:cubicBezTo>
                    <a:pt x="385" y="56"/>
                    <a:pt x="384" y="60"/>
                    <a:pt x="384" y="64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9">
              <a:extLst>
                <a:ext uri="{FF2B5EF4-FFF2-40B4-BE49-F238E27FC236}">
                  <a16:creationId xmlns:a16="http://schemas.microsoft.com/office/drawing/2014/main" id="{A6E1F22D-E3DB-4D53-B0F5-BBBCEED8F8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4675" y="3295651"/>
              <a:ext cx="249238" cy="269875"/>
            </a:xfrm>
            <a:custGeom>
              <a:avLst/>
              <a:gdLst>
                <a:gd name="T0" fmla="*/ 109 w 157"/>
                <a:gd name="T1" fmla="*/ 32 h 170"/>
                <a:gd name="T2" fmla="*/ 157 w 157"/>
                <a:gd name="T3" fmla="*/ 78 h 170"/>
                <a:gd name="T4" fmla="*/ 157 w 157"/>
                <a:gd name="T5" fmla="*/ 170 h 170"/>
                <a:gd name="T6" fmla="*/ 45 w 157"/>
                <a:gd name="T7" fmla="*/ 170 h 170"/>
                <a:gd name="T8" fmla="*/ 45 w 157"/>
                <a:gd name="T9" fmla="*/ 138 h 170"/>
                <a:gd name="T10" fmla="*/ 0 w 157"/>
                <a:gd name="T11" fmla="*/ 138 h 170"/>
                <a:gd name="T12" fmla="*/ 0 w 157"/>
                <a:gd name="T13" fmla="*/ 0 h 170"/>
                <a:gd name="T14" fmla="*/ 64 w 157"/>
                <a:gd name="T15" fmla="*/ 0 h 170"/>
                <a:gd name="T16" fmla="*/ 98 w 157"/>
                <a:gd name="T17" fmla="*/ 32 h 170"/>
                <a:gd name="T18" fmla="*/ 109 w 157"/>
                <a:gd name="T19" fmla="*/ 32 h 170"/>
                <a:gd name="T20" fmla="*/ 11 w 157"/>
                <a:gd name="T21" fmla="*/ 127 h 170"/>
                <a:gd name="T22" fmla="*/ 45 w 157"/>
                <a:gd name="T23" fmla="*/ 127 h 170"/>
                <a:gd name="T24" fmla="*/ 45 w 157"/>
                <a:gd name="T25" fmla="*/ 32 h 170"/>
                <a:gd name="T26" fmla="*/ 82 w 157"/>
                <a:gd name="T27" fmla="*/ 32 h 170"/>
                <a:gd name="T28" fmla="*/ 59 w 157"/>
                <a:gd name="T29" fmla="*/ 11 h 170"/>
                <a:gd name="T30" fmla="*/ 11 w 157"/>
                <a:gd name="T31" fmla="*/ 11 h 170"/>
                <a:gd name="T32" fmla="*/ 11 w 157"/>
                <a:gd name="T33" fmla="*/ 127 h 170"/>
                <a:gd name="T34" fmla="*/ 56 w 157"/>
                <a:gd name="T35" fmla="*/ 159 h 170"/>
                <a:gd name="T36" fmla="*/ 146 w 157"/>
                <a:gd name="T37" fmla="*/ 159 h 170"/>
                <a:gd name="T38" fmla="*/ 146 w 157"/>
                <a:gd name="T39" fmla="*/ 85 h 170"/>
                <a:gd name="T40" fmla="*/ 101 w 157"/>
                <a:gd name="T41" fmla="*/ 85 h 170"/>
                <a:gd name="T42" fmla="*/ 101 w 157"/>
                <a:gd name="T43" fmla="*/ 43 h 170"/>
                <a:gd name="T44" fmla="*/ 56 w 157"/>
                <a:gd name="T45" fmla="*/ 43 h 170"/>
                <a:gd name="T46" fmla="*/ 56 w 157"/>
                <a:gd name="T47" fmla="*/ 159 h 170"/>
                <a:gd name="T48" fmla="*/ 112 w 157"/>
                <a:gd name="T49" fmla="*/ 50 h 170"/>
                <a:gd name="T50" fmla="*/ 112 w 157"/>
                <a:gd name="T51" fmla="*/ 74 h 170"/>
                <a:gd name="T52" fmla="*/ 138 w 157"/>
                <a:gd name="T53" fmla="*/ 74 h 170"/>
                <a:gd name="T54" fmla="*/ 112 w 157"/>
                <a:gd name="T55" fmla="*/ 5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170">
                  <a:moveTo>
                    <a:pt x="109" y="32"/>
                  </a:moveTo>
                  <a:lnTo>
                    <a:pt x="157" y="78"/>
                  </a:lnTo>
                  <a:lnTo>
                    <a:pt x="157" y="170"/>
                  </a:lnTo>
                  <a:lnTo>
                    <a:pt x="45" y="170"/>
                  </a:lnTo>
                  <a:lnTo>
                    <a:pt x="45" y="138"/>
                  </a:lnTo>
                  <a:lnTo>
                    <a:pt x="0" y="138"/>
                  </a:lnTo>
                  <a:lnTo>
                    <a:pt x="0" y="0"/>
                  </a:lnTo>
                  <a:lnTo>
                    <a:pt x="64" y="0"/>
                  </a:lnTo>
                  <a:lnTo>
                    <a:pt x="98" y="32"/>
                  </a:lnTo>
                  <a:lnTo>
                    <a:pt x="109" y="32"/>
                  </a:lnTo>
                  <a:close/>
                  <a:moveTo>
                    <a:pt x="11" y="127"/>
                  </a:moveTo>
                  <a:lnTo>
                    <a:pt x="45" y="127"/>
                  </a:lnTo>
                  <a:lnTo>
                    <a:pt x="45" y="32"/>
                  </a:lnTo>
                  <a:lnTo>
                    <a:pt x="82" y="32"/>
                  </a:lnTo>
                  <a:lnTo>
                    <a:pt x="59" y="11"/>
                  </a:lnTo>
                  <a:lnTo>
                    <a:pt x="11" y="11"/>
                  </a:lnTo>
                  <a:lnTo>
                    <a:pt x="11" y="127"/>
                  </a:lnTo>
                  <a:close/>
                  <a:moveTo>
                    <a:pt x="56" y="159"/>
                  </a:moveTo>
                  <a:lnTo>
                    <a:pt x="146" y="159"/>
                  </a:lnTo>
                  <a:lnTo>
                    <a:pt x="146" y="85"/>
                  </a:lnTo>
                  <a:lnTo>
                    <a:pt x="101" y="85"/>
                  </a:lnTo>
                  <a:lnTo>
                    <a:pt x="101" y="43"/>
                  </a:lnTo>
                  <a:lnTo>
                    <a:pt x="56" y="43"/>
                  </a:lnTo>
                  <a:lnTo>
                    <a:pt x="56" y="159"/>
                  </a:lnTo>
                  <a:close/>
                  <a:moveTo>
                    <a:pt x="112" y="50"/>
                  </a:moveTo>
                  <a:lnTo>
                    <a:pt x="112" y="74"/>
                  </a:lnTo>
                  <a:lnTo>
                    <a:pt x="138" y="74"/>
                  </a:lnTo>
                  <a:lnTo>
                    <a:pt x="112" y="5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43">
              <a:extLst>
                <a:ext uri="{FF2B5EF4-FFF2-40B4-BE49-F238E27FC236}">
                  <a16:creationId xmlns:a16="http://schemas.microsoft.com/office/drawing/2014/main" id="{01AB835A-B4CA-4FA5-B6A8-0FD0D41C59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71088" y="4049713"/>
              <a:ext cx="252413" cy="185738"/>
            </a:xfrm>
            <a:custGeom>
              <a:avLst/>
              <a:gdLst>
                <a:gd name="T0" fmla="*/ 139 w 159"/>
                <a:gd name="T1" fmla="*/ 51 h 117"/>
                <a:gd name="T2" fmla="*/ 139 w 159"/>
                <a:gd name="T3" fmla="*/ 0 h 117"/>
                <a:gd name="T4" fmla="*/ 20 w 159"/>
                <a:gd name="T5" fmla="*/ 0 h 117"/>
                <a:gd name="T6" fmla="*/ 20 w 159"/>
                <a:gd name="T7" fmla="*/ 51 h 117"/>
                <a:gd name="T8" fmla="*/ 0 w 159"/>
                <a:gd name="T9" fmla="*/ 70 h 117"/>
                <a:gd name="T10" fmla="*/ 0 w 159"/>
                <a:gd name="T11" fmla="*/ 117 h 117"/>
                <a:gd name="T12" fmla="*/ 159 w 159"/>
                <a:gd name="T13" fmla="*/ 117 h 117"/>
                <a:gd name="T14" fmla="*/ 159 w 159"/>
                <a:gd name="T15" fmla="*/ 70 h 117"/>
                <a:gd name="T16" fmla="*/ 139 w 159"/>
                <a:gd name="T17" fmla="*/ 51 h 117"/>
                <a:gd name="T18" fmla="*/ 130 w 159"/>
                <a:gd name="T19" fmla="*/ 9 h 117"/>
                <a:gd name="T20" fmla="*/ 80 w 159"/>
                <a:gd name="T21" fmla="*/ 32 h 117"/>
                <a:gd name="T22" fmla="*/ 30 w 159"/>
                <a:gd name="T23" fmla="*/ 9 h 117"/>
                <a:gd name="T24" fmla="*/ 130 w 159"/>
                <a:gd name="T25" fmla="*/ 9 h 117"/>
                <a:gd name="T26" fmla="*/ 80 w 159"/>
                <a:gd name="T27" fmla="*/ 43 h 117"/>
                <a:gd name="T28" fmla="*/ 129 w 159"/>
                <a:gd name="T29" fmla="*/ 19 h 117"/>
                <a:gd name="T30" fmla="*/ 129 w 159"/>
                <a:gd name="T31" fmla="*/ 66 h 117"/>
                <a:gd name="T32" fmla="*/ 30 w 159"/>
                <a:gd name="T33" fmla="*/ 66 h 117"/>
                <a:gd name="T34" fmla="*/ 30 w 159"/>
                <a:gd name="T35" fmla="*/ 19 h 117"/>
                <a:gd name="T36" fmla="*/ 80 w 159"/>
                <a:gd name="T37" fmla="*/ 43 h 117"/>
                <a:gd name="T38" fmla="*/ 149 w 159"/>
                <a:gd name="T39" fmla="*/ 108 h 117"/>
                <a:gd name="T40" fmla="*/ 10 w 159"/>
                <a:gd name="T41" fmla="*/ 108 h 117"/>
                <a:gd name="T42" fmla="*/ 10 w 159"/>
                <a:gd name="T43" fmla="*/ 75 h 117"/>
                <a:gd name="T44" fmla="*/ 149 w 159"/>
                <a:gd name="T45" fmla="*/ 75 h 117"/>
                <a:gd name="T46" fmla="*/ 149 w 159"/>
                <a:gd name="T47" fmla="*/ 10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9" h="117">
                  <a:moveTo>
                    <a:pt x="139" y="51"/>
                  </a:moveTo>
                  <a:lnTo>
                    <a:pt x="139" y="0"/>
                  </a:lnTo>
                  <a:lnTo>
                    <a:pt x="20" y="0"/>
                  </a:lnTo>
                  <a:lnTo>
                    <a:pt x="20" y="51"/>
                  </a:lnTo>
                  <a:lnTo>
                    <a:pt x="0" y="70"/>
                  </a:lnTo>
                  <a:lnTo>
                    <a:pt x="0" y="117"/>
                  </a:lnTo>
                  <a:lnTo>
                    <a:pt x="159" y="117"/>
                  </a:lnTo>
                  <a:lnTo>
                    <a:pt x="159" y="70"/>
                  </a:lnTo>
                  <a:lnTo>
                    <a:pt x="139" y="51"/>
                  </a:lnTo>
                  <a:close/>
                  <a:moveTo>
                    <a:pt x="130" y="9"/>
                  </a:moveTo>
                  <a:lnTo>
                    <a:pt x="80" y="32"/>
                  </a:lnTo>
                  <a:lnTo>
                    <a:pt x="30" y="9"/>
                  </a:lnTo>
                  <a:lnTo>
                    <a:pt x="130" y="9"/>
                  </a:lnTo>
                  <a:close/>
                  <a:moveTo>
                    <a:pt x="80" y="43"/>
                  </a:moveTo>
                  <a:lnTo>
                    <a:pt x="129" y="19"/>
                  </a:lnTo>
                  <a:lnTo>
                    <a:pt x="129" y="66"/>
                  </a:lnTo>
                  <a:lnTo>
                    <a:pt x="30" y="66"/>
                  </a:lnTo>
                  <a:lnTo>
                    <a:pt x="30" y="19"/>
                  </a:lnTo>
                  <a:lnTo>
                    <a:pt x="80" y="43"/>
                  </a:lnTo>
                  <a:close/>
                  <a:moveTo>
                    <a:pt x="149" y="108"/>
                  </a:moveTo>
                  <a:lnTo>
                    <a:pt x="10" y="108"/>
                  </a:lnTo>
                  <a:lnTo>
                    <a:pt x="10" y="75"/>
                  </a:lnTo>
                  <a:lnTo>
                    <a:pt x="149" y="75"/>
                  </a:lnTo>
                  <a:lnTo>
                    <a:pt x="149" y="10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47">
              <a:extLst>
                <a:ext uri="{FF2B5EF4-FFF2-40B4-BE49-F238E27FC236}">
                  <a16:creationId xmlns:a16="http://schemas.microsoft.com/office/drawing/2014/main" id="{3223609A-C249-4638-9732-3E0F4ED718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18299" y="4192882"/>
              <a:ext cx="153987" cy="136081"/>
            </a:xfrm>
            <a:custGeom>
              <a:avLst/>
              <a:gdLst>
                <a:gd name="T0" fmla="*/ 512 w 512"/>
                <a:gd name="T1" fmla="*/ 320 h 480"/>
                <a:gd name="T2" fmla="*/ 416 w 512"/>
                <a:gd name="T3" fmla="*/ 320 h 480"/>
                <a:gd name="T4" fmla="*/ 416 w 512"/>
                <a:gd name="T5" fmla="*/ 384 h 480"/>
                <a:gd name="T6" fmla="*/ 160 w 512"/>
                <a:gd name="T7" fmla="*/ 384 h 480"/>
                <a:gd name="T8" fmla="*/ 64 w 512"/>
                <a:gd name="T9" fmla="*/ 480 h 480"/>
                <a:gd name="T10" fmla="*/ 64 w 512"/>
                <a:gd name="T11" fmla="*/ 384 h 480"/>
                <a:gd name="T12" fmla="*/ 0 w 512"/>
                <a:gd name="T13" fmla="*/ 384 h 480"/>
                <a:gd name="T14" fmla="*/ 0 w 512"/>
                <a:gd name="T15" fmla="*/ 96 h 480"/>
                <a:gd name="T16" fmla="*/ 64 w 512"/>
                <a:gd name="T17" fmla="*/ 96 h 480"/>
                <a:gd name="T18" fmla="*/ 64 w 512"/>
                <a:gd name="T19" fmla="*/ 0 h 480"/>
                <a:gd name="T20" fmla="*/ 512 w 512"/>
                <a:gd name="T21" fmla="*/ 0 h 480"/>
                <a:gd name="T22" fmla="*/ 512 w 512"/>
                <a:gd name="T23" fmla="*/ 320 h 480"/>
                <a:gd name="T24" fmla="*/ 384 w 512"/>
                <a:gd name="T25" fmla="*/ 128 h 480"/>
                <a:gd name="T26" fmla="*/ 32 w 512"/>
                <a:gd name="T27" fmla="*/ 128 h 480"/>
                <a:gd name="T28" fmla="*/ 32 w 512"/>
                <a:gd name="T29" fmla="*/ 352 h 480"/>
                <a:gd name="T30" fmla="*/ 96 w 512"/>
                <a:gd name="T31" fmla="*/ 352 h 480"/>
                <a:gd name="T32" fmla="*/ 96 w 512"/>
                <a:gd name="T33" fmla="*/ 403 h 480"/>
                <a:gd name="T34" fmla="*/ 122 w 512"/>
                <a:gd name="T35" fmla="*/ 378 h 480"/>
                <a:gd name="T36" fmla="*/ 147 w 512"/>
                <a:gd name="T37" fmla="*/ 352 h 480"/>
                <a:gd name="T38" fmla="*/ 384 w 512"/>
                <a:gd name="T39" fmla="*/ 352 h 480"/>
                <a:gd name="T40" fmla="*/ 384 w 512"/>
                <a:gd name="T41" fmla="*/ 128 h 480"/>
                <a:gd name="T42" fmla="*/ 480 w 512"/>
                <a:gd name="T43" fmla="*/ 32 h 480"/>
                <a:gd name="T44" fmla="*/ 96 w 512"/>
                <a:gd name="T45" fmla="*/ 32 h 480"/>
                <a:gd name="T46" fmla="*/ 96 w 512"/>
                <a:gd name="T47" fmla="*/ 96 h 480"/>
                <a:gd name="T48" fmla="*/ 416 w 512"/>
                <a:gd name="T49" fmla="*/ 96 h 480"/>
                <a:gd name="T50" fmla="*/ 416 w 512"/>
                <a:gd name="T51" fmla="*/ 288 h 480"/>
                <a:gd name="T52" fmla="*/ 480 w 512"/>
                <a:gd name="T53" fmla="*/ 288 h 480"/>
                <a:gd name="T54" fmla="*/ 480 w 512"/>
                <a:gd name="T55" fmla="*/ 32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12" h="480">
                  <a:moveTo>
                    <a:pt x="512" y="320"/>
                  </a:moveTo>
                  <a:lnTo>
                    <a:pt x="416" y="320"/>
                  </a:lnTo>
                  <a:lnTo>
                    <a:pt x="416" y="384"/>
                  </a:lnTo>
                  <a:lnTo>
                    <a:pt x="160" y="384"/>
                  </a:lnTo>
                  <a:lnTo>
                    <a:pt x="64" y="480"/>
                  </a:lnTo>
                  <a:lnTo>
                    <a:pt x="64" y="384"/>
                  </a:lnTo>
                  <a:lnTo>
                    <a:pt x="0" y="384"/>
                  </a:lnTo>
                  <a:lnTo>
                    <a:pt x="0" y="96"/>
                  </a:lnTo>
                  <a:lnTo>
                    <a:pt x="64" y="96"/>
                  </a:lnTo>
                  <a:lnTo>
                    <a:pt x="64" y="0"/>
                  </a:lnTo>
                  <a:lnTo>
                    <a:pt x="512" y="0"/>
                  </a:lnTo>
                  <a:lnTo>
                    <a:pt x="512" y="320"/>
                  </a:lnTo>
                  <a:close/>
                  <a:moveTo>
                    <a:pt x="384" y="128"/>
                  </a:moveTo>
                  <a:lnTo>
                    <a:pt x="32" y="128"/>
                  </a:lnTo>
                  <a:lnTo>
                    <a:pt x="32" y="352"/>
                  </a:lnTo>
                  <a:lnTo>
                    <a:pt x="96" y="352"/>
                  </a:lnTo>
                  <a:lnTo>
                    <a:pt x="96" y="403"/>
                  </a:lnTo>
                  <a:cubicBezTo>
                    <a:pt x="105" y="395"/>
                    <a:pt x="113" y="386"/>
                    <a:pt x="122" y="378"/>
                  </a:cubicBezTo>
                  <a:cubicBezTo>
                    <a:pt x="130" y="369"/>
                    <a:pt x="138" y="361"/>
                    <a:pt x="147" y="352"/>
                  </a:cubicBezTo>
                  <a:lnTo>
                    <a:pt x="384" y="352"/>
                  </a:lnTo>
                  <a:lnTo>
                    <a:pt x="384" y="128"/>
                  </a:lnTo>
                  <a:close/>
                  <a:moveTo>
                    <a:pt x="480" y="32"/>
                  </a:moveTo>
                  <a:lnTo>
                    <a:pt x="96" y="32"/>
                  </a:lnTo>
                  <a:lnTo>
                    <a:pt x="96" y="96"/>
                  </a:lnTo>
                  <a:lnTo>
                    <a:pt x="416" y="96"/>
                  </a:lnTo>
                  <a:lnTo>
                    <a:pt x="416" y="288"/>
                  </a:lnTo>
                  <a:lnTo>
                    <a:pt x="480" y="288"/>
                  </a:lnTo>
                  <a:lnTo>
                    <a:pt x="480" y="32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51">
              <a:extLst>
                <a:ext uri="{FF2B5EF4-FFF2-40B4-BE49-F238E27FC236}">
                  <a16:creationId xmlns:a16="http://schemas.microsoft.com/office/drawing/2014/main" id="{21064E1F-4F24-45D4-9D76-E88F00B839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72249" y="4317851"/>
              <a:ext cx="252412" cy="177800"/>
            </a:xfrm>
            <a:custGeom>
              <a:avLst/>
              <a:gdLst>
                <a:gd name="T0" fmla="*/ 499 w 512"/>
                <a:gd name="T1" fmla="*/ 144 h 384"/>
                <a:gd name="T2" fmla="*/ 480 w 512"/>
                <a:gd name="T3" fmla="*/ 192 h 384"/>
                <a:gd name="T4" fmla="*/ 441 w 512"/>
                <a:gd name="T5" fmla="*/ 134 h 384"/>
                <a:gd name="T6" fmla="*/ 371 w 512"/>
                <a:gd name="T7" fmla="*/ 147 h 384"/>
                <a:gd name="T8" fmla="*/ 342 w 512"/>
                <a:gd name="T9" fmla="*/ 236 h 384"/>
                <a:gd name="T10" fmla="*/ 365 w 512"/>
                <a:gd name="T11" fmla="*/ 317 h 384"/>
                <a:gd name="T12" fmla="*/ 352 w 512"/>
                <a:gd name="T13" fmla="*/ 384 h 384"/>
                <a:gd name="T14" fmla="*/ 294 w 512"/>
                <a:gd name="T15" fmla="*/ 296 h 384"/>
                <a:gd name="T16" fmla="*/ 189 w 512"/>
                <a:gd name="T17" fmla="*/ 317 h 384"/>
                <a:gd name="T18" fmla="*/ 128 w 512"/>
                <a:gd name="T19" fmla="*/ 384 h 384"/>
                <a:gd name="T20" fmla="*/ 170 w 512"/>
                <a:gd name="T21" fmla="*/ 290 h 384"/>
                <a:gd name="T22" fmla="*/ 160 w 512"/>
                <a:gd name="T23" fmla="*/ 192 h 384"/>
                <a:gd name="T24" fmla="*/ 121 w 512"/>
                <a:gd name="T25" fmla="*/ 134 h 384"/>
                <a:gd name="T26" fmla="*/ 51 w 512"/>
                <a:gd name="T27" fmla="*/ 147 h 384"/>
                <a:gd name="T28" fmla="*/ 0 w 512"/>
                <a:gd name="T29" fmla="*/ 192 h 384"/>
                <a:gd name="T30" fmla="*/ 29 w 512"/>
                <a:gd name="T31" fmla="*/ 124 h 384"/>
                <a:gd name="T32" fmla="*/ 32 w 512"/>
                <a:gd name="T33" fmla="*/ 64 h 384"/>
                <a:gd name="T34" fmla="*/ 72 w 512"/>
                <a:gd name="T35" fmla="*/ 6 h 384"/>
                <a:gd name="T36" fmla="*/ 142 w 512"/>
                <a:gd name="T37" fmla="*/ 19 h 384"/>
                <a:gd name="T38" fmla="*/ 156 w 512"/>
                <a:gd name="T39" fmla="*/ 88 h 384"/>
                <a:gd name="T40" fmla="*/ 211 w 512"/>
                <a:gd name="T41" fmla="*/ 108 h 384"/>
                <a:gd name="T42" fmla="*/ 336 w 512"/>
                <a:gd name="T43" fmla="*/ 139 h 384"/>
                <a:gd name="T44" fmla="*/ 352 w 512"/>
                <a:gd name="T45" fmla="*/ 64 h 384"/>
                <a:gd name="T46" fmla="*/ 392 w 512"/>
                <a:gd name="T47" fmla="*/ 6 h 384"/>
                <a:gd name="T48" fmla="*/ 462 w 512"/>
                <a:gd name="T49" fmla="*/ 19 h 384"/>
                <a:gd name="T50" fmla="*/ 476 w 512"/>
                <a:gd name="T51" fmla="*/ 88 h 384"/>
                <a:gd name="T52" fmla="*/ 67 w 512"/>
                <a:gd name="T53" fmla="*/ 77 h 384"/>
                <a:gd name="T54" fmla="*/ 96 w 512"/>
                <a:gd name="T55" fmla="*/ 96 h 384"/>
                <a:gd name="T56" fmla="*/ 126 w 512"/>
                <a:gd name="T57" fmla="*/ 77 h 384"/>
                <a:gd name="T58" fmla="*/ 119 w 512"/>
                <a:gd name="T59" fmla="*/ 42 h 384"/>
                <a:gd name="T60" fmla="*/ 84 w 512"/>
                <a:gd name="T61" fmla="*/ 35 h 384"/>
                <a:gd name="T62" fmla="*/ 64 w 512"/>
                <a:gd name="T63" fmla="*/ 64 h 384"/>
                <a:gd name="T64" fmla="*/ 302 w 512"/>
                <a:gd name="T65" fmla="*/ 238 h 384"/>
                <a:gd name="T66" fmla="*/ 315 w 512"/>
                <a:gd name="T67" fmla="*/ 168 h 384"/>
                <a:gd name="T68" fmla="*/ 256 w 512"/>
                <a:gd name="T69" fmla="*/ 128 h 384"/>
                <a:gd name="T70" fmla="*/ 198 w 512"/>
                <a:gd name="T71" fmla="*/ 168 h 384"/>
                <a:gd name="T72" fmla="*/ 211 w 512"/>
                <a:gd name="T73" fmla="*/ 238 h 384"/>
                <a:gd name="T74" fmla="*/ 384 w 512"/>
                <a:gd name="T75" fmla="*/ 64 h 384"/>
                <a:gd name="T76" fmla="*/ 404 w 512"/>
                <a:gd name="T77" fmla="*/ 94 h 384"/>
                <a:gd name="T78" fmla="*/ 439 w 512"/>
                <a:gd name="T79" fmla="*/ 87 h 384"/>
                <a:gd name="T80" fmla="*/ 446 w 512"/>
                <a:gd name="T81" fmla="*/ 52 h 384"/>
                <a:gd name="T82" fmla="*/ 416 w 512"/>
                <a:gd name="T83" fmla="*/ 32 h 384"/>
                <a:gd name="T84" fmla="*/ 387 w 512"/>
                <a:gd name="T85" fmla="*/ 5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12" h="384">
                  <a:moveTo>
                    <a:pt x="463" y="108"/>
                  </a:moveTo>
                  <a:cubicBezTo>
                    <a:pt x="470" y="113"/>
                    <a:pt x="477" y="118"/>
                    <a:pt x="483" y="124"/>
                  </a:cubicBezTo>
                  <a:cubicBezTo>
                    <a:pt x="490" y="130"/>
                    <a:pt x="495" y="137"/>
                    <a:pt x="499" y="144"/>
                  </a:cubicBezTo>
                  <a:cubicBezTo>
                    <a:pt x="503" y="151"/>
                    <a:pt x="507" y="159"/>
                    <a:pt x="509" y="167"/>
                  </a:cubicBezTo>
                  <a:cubicBezTo>
                    <a:pt x="511" y="175"/>
                    <a:pt x="512" y="184"/>
                    <a:pt x="512" y="192"/>
                  </a:cubicBezTo>
                  <a:lnTo>
                    <a:pt x="480" y="192"/>
                  </a:lnTo>
                  <a:cubicBezTo>
                    <a:pt x="480" y="184"/>
                    <a:pt x="479" y="176"/>
                    <a:pt x="475" y="168"/>
                  </a:cubicBezTo>
                  <a:cubicBezTo>
                    <a:pt x="472" y="160"/>
                    <a:pt x="467" y="153"/>
                    <a:pt x="462" y="147"/>
                  </a:cubicBezTo>
                  <a:cubicBezTo>
                    <a:pt x="456" y="142"/>
                    <a:pt x="449" y="137"/>
                    <a:pt x="441" y="134"/>
                  </a:cubicBezTo>
                  <a:cubicBezTo>
                    <a:pt x="433" y="130"/>
                    <a:pt x="425" y="128"/>
                    <a:pt x="416" y="128"/>
                  </a:cubicBezTo>
                  <a:cubicBezTo>
                    <a:pt x="408" y="128"/>
                    <a:pt x="399" y="130"/>
                    <a:pt x="392" y="134"/>
                  </a:cubicBezTo>
                  <a:cubicBezTo>
                    <a:pt x="384" y="137"/>
                    <a:pt x="377" y="142"/>
                    <a:pt x="371" y="147"/>
                  </a:cubicBezTo>
                  <a:cubicBezTo>
                    <a:pt x="366" y="153"/>
                    <a:pt x="361" y="160"/>
                    <a:pt x="358" y="168"/>
                  </a:cubicBezTo>
                  <a:cubicBezTo>
                    <a:pt x="354" y="176"/>
                    <a:pt x="352" y="184"/>
                    <a:pt x="352" y="192"/>
                  </a:cubicBezTo>
                  <a:cubicBezTo>
                    <a:pt x="352" y="208"/>
                    <a:pt x="349" y="222"/>
                    <a:pt x="342" y="236"/>
                  </a:cubicBezTo>
                  <a:cubicBezTo>
                    <a:pt x="335" y="249"/>
                    <a:pt x="326" y="261"/>
                    <a:pt x="313" y="270"/>
                  </a:cubicBezTo>
                  <a:cubicBezTo>
                    <a:pt x="324" y="275"/>
                    <a:pt x="334" y="282"/>
                    <a:pt x="343" y="290"/>
                  </a:cubicBezTo>
                  <a:cubicBezTo>
                    <a:pt x="352" y="298"/>
                    <a:pt x="359" y="307"/>
                    <a:pt x="365" y="317"/>
                  </a:cubicBezTo>
                  <a:cubicBezTo>
                    <a:pt x="371" y="327"/>
                    <a:pt x="376" y="338"/>
                    <a:pt x="379" y="349"/>
                  </a:cubicBezTo>
                  <a:cubicBezTo>
                    <a:pt x="383" y="361"/>
                    <a:pt x="384" y="372"/>
                    <a:pt x="384" y="384"/>
                  </a:cubicBezTo>
                  <a:lnTo>
                    <a:pt x="352" y="384"/>
                  </a:lnTo>
                  <a:cubicBezTo>
                    <a:pt x="352" y="371"/>
                    <a:pt x="350" y="359"/>
                    <a:pt x="345" y="347"/>
                  </a:cubicBezTo>
                  <a:cubicBezTo>
                    <a:pt x="340" y="336"/>
                    <a:pt x="333" y="325"/>
                    <a:pt x="324" y="317"/>
                  </a:cubicBezTo>
                  <a:cubicBezTo>
                    <a:pt x="316" y="308"/>
                    <a:pt x="305" y="301"/>
                    <a:pt x="294" y="296"/>
                  </a:cubicBezTo>
                  <a:cubicBezTo>
                    <a:pt x="282" y="291"/>
                    <a:pt x="270" y="288"/>
                    <a:pt x="256" y="288"/>
                  </a:cubicBezTo>
                  <a:cubicBezTo>
                    <a:pt x="243" y="288"/>
                    <a:pt x="231" y="291"/>
                    <a:pt x="219" y="296"/>
                  </a:cubicBezTo>
                  <a:cubicBezTo>
                    <a:pt x="208" y="301"/>
                    <a:pt x="197" y="308"/>
                    <a:pt x="189" y="317"/>
                  </a:cubicBezTo>
                  <a:cubicBezTo>
                    <a:pt x="180" y="325"/>
                    <a:pt x="173" y="336"/>
                    <a:pt x="168" y="347"/>
                  </a:cubicBezTo>
                  <a:cubicBezTo>
                    <a:pt x="163" y="359"/>
                    <a:pt x="160" y="371"/>
                    <a:pt x="160" y="384"/>
                  </a:cubicBezTo>
                  <a:lnTo>
                    <a:pt x="128" y="384"/>
                  </a:lnTo>
                  <a:cubicBezTo>
                    <a:pt x="128" y="372"/>
                    <a:pt x="130" y="361"/>
                    <a:pt x="133" y="349"/>
                  </a:cubicBezTo>
                  <a:cubicBezTo>
                    <a:pt x="137" y="338"/>
                    <a:pt x="142" y="327"/>
                    <a:pt x="148" y="317"/>
                  </a:cubicBezTo>
                  <a:cubicBezTo>
                    <a:pt x="154" y="307"/>
                    <a:pt x="161" y="298"/>
                    <a:pt x="170" y="290"/>
                  </a:cubicBezTo>
                  <a:cubicBezTo>
                    <a:pt x="179" y="282"/>
                    <a:pt x="189" y="275"/>
                    <a:pt x="199" y="270"/>
                  </a:cubicBezTo>
                  <a:cubicBezTo>
                    <a:pt x="187" y="261"/>
                    <a:pt x="178" y="249"/>
                    <a:pt x="171" y="236"/>
                  </a:cubicBezTo>
                  <a:cubicBezTo>
                    <a:pt x="164" y="222"/>
                    <a:pt x="160" y="208"/>
                    <a:pt x="160" y="192"/>
                  </a:cubicBezTo>
                  <a:cubicBezTo>
                    <a:pt x="160" y="184"/>
                    <a:pt x="159" y="176"/>
                    <a:pt x="155" y="168"/>
                  </a:cubicBezTo>
                  <a:cubicBezTo>
                    <a:pt x="152" y="160"/>
                    <a:pt x="147" y="153"/>
                    <a:pt x="142" y="147"/>
                  </a:cubicBezTo>
                  <a:cubicBezTo>
                    <a:pt x="136" y="142"/>
                    <a:pt x="129" y="137"/>
                    <a:pt x="121" y="134"/>
                  </a:cubicBezTo>
                  <a:cubicBezTo>
                    <a:pt x="113" y="130"/>
                    <a:pt x="105" y="128"/>
                    <a:pt x="96" y="128"/>
                  </a:cubicBezTo>
                  <a:cubicBezTo>
                    <a:pt x="88" y="128"/>
                    <a:pt x="79" y="130"/>
                    <a:pt x="72" y="134"/>
                  </a:cubicBezTo>
                  <a:cubicBezTo>
                    <a:pt x="64" y="137"/>
                    <a:pt x="57" y="142"/>
                    <a:pt x="51" y="147"/>
                  </a:cubicBezTo>
                  <a:cubicBezTo>
                    <a:pt x="46" y="153"/>
                    <a:pt x="41" y="160"/>
                    <a:pt x="38" y="168"/>
                  </a:cubicBezTo>
                  <a:cubicBezTo>
                    <a:pt x="34" y="176"/>
                    <a:pt x="32" y="184"/>
                    <a:pt x="32" y="192"/>
                  </a:cubicBezTo>
                  <a:lnTo>
                    <a:pt x="0" y="192"/>
                  </a:lnTo>
                  <a:cubicBezTo>
                    <a:pt x="0" y="184"/>
                    <a:pt x="2" y="175"/>
                    <a:pt x="4" y="167"/>
                  </a:cubicBezTo>
                  <a:cubicBezTo>
                    <a:pt x="6" y="159"/>
                    <a:pt x="10" y="151"/>
                    <a:pt x="14" y="144"/>
                  </a:cubicBezTo>
                  <a:cubicBezTo>
                    <a:pt x="18" y="137"/>
                    <a:pt x="23" y="130"/>
                    <a:pt x="29" y="124"/>
                  </a:cubicBezTo>
                  <a:cubicBezTo>
                    <a:pt x="36" y="118"/>
                    <a:pt x="42" y="113"/>
                    <a:pt x="50" y="108"/>
                  </a:cubicBezTo>
                  <a:cubicBezTo>
                    <a:pt x="44" y="103"/>
                    <a:pt x="40" y="96"/>
                    <a:pt x="37" y="88"/>
                  </a:cubicBezTo>
                  <a:cubicBezTo>
                    <a:pt x="34" y="81"/>
                    <a:pt x="32" y="73"/>
                    <a:pt x="32" y="64"/>
                  </a:cubicBezTo>
                  <a:cubicBezTo>
                    <a:pt x="32" y="56"/>
                    <a:pt x="34" y="48"/>
                    <a:pt x="38" y="40"/>
                  </a:cubicBezTo>
                  <a:cubicBezTo>
                    <a:pt x="41" y="32"/>
                    <a:pt x="46" y="25"/>
                    <a:pt x="51" y="19"/>
                  </a:cubicBezTo>
                  <a:cubicBezTo>
                    <a:pt x="57" y="14"/>
                    <a:pt x="64" y="9"/>
                    <a:pt x="72" y="6"/>
                  </a:cubicBezTo>
                  <a:cubicBezTo>
                    <a:pt x="79" y="2"/>
                    <a:pt x="88" y="0"/>
                    <a:pt x="96" y="0"/>
                  </a:cubicBezTo>
                  <a:cubicBezTo>
                    <a:pt x="105" y="0"/>
                    <a:pt x="113" y="2"/>
                    <a:pt x="121" y="6"/>
                  </a:cubicBezTo>
                  <a:cubicBezTo>
                    <a:pt x="129" y="9"/>
                    <a:pt x="136" y="14"/>
                    <a:pt x="142" y="19"/>
                  </a:cubicBezTo>
                  <a:cubicBezTo>
                    <a:pt x="147" y="25"/>
                    <a:pt x="152" y="32"/>
                    <a:pt x="155" y="40"/>
                  </a:cubicBezTo>
                  <a:cubicBezTo>
                    <a:pt x="159" y="48"/>
                    <a:pt x="160" y="56"/>
                    <a:pt x="160" y="64"/>
                  </a:cubicBezTo>
                  <a:cubicBezTo>
                    <a:pt x="160" y="73"/>
                    <a:pt x="159" y="81"/>
                    <a:pt x="156" y="88"/>
                  </a:cubicBezTo>
                  <a:cubicBezTo>
                    <a:pt x="153" y="96"/>
                    <a:pt x="148" y="103"/>
                    <a:pt x="143" y="108"/>
                  </a:cubicBezTo>
                  <a:cubicBezTo>
                    <a:pt x="157" y="116"/>
                    <a:pt x="168" y="126"/>
                    <a:pt x="176" y="139"/>
                  </a:cubicBezTo>
                  <a:cubicBezTo>
                    <a:pt x="185" y="126"/>
                    <a:pt x="197" y="116"/>
                    <a:pt x="211" y="108"/>
                  </a:cubicBezTo>
                  <a:cubicBezTo>
                    <a:pt x="225" y="100"/>
                    <a:pt x="240" y="96"/>
                    <a:pt x="256" y="96"/>
                  </a:cubicBezTo>
                  <a:cubicBezTo>
                    <a:pt x="273" y="96"/>
                    <a:pt x="288" y="100"/>
                    <a:pt x="302" y="108"/>
                  </a:cubicBezTo>
                  <a:cubicBezTo>
                    <a:pt x="316" y="116"/>
                    <a:pt x="327" y="126"/>
                    <a:pt x="336" y="139"/>
                  </a:cubicBezTo>
                  <a:cubicBezTo>
                    <a:pt x="345" y="126"/>
                    <a:pt x="356" y="116"/>
                    <a:pt x="370" y="108"/>
                  </a:cubicBezTo>
                  <a:cubicBezTo>
                    <a:pt x="364" y="103"/>
                    <a:pt x="360" y="96"/>
                    <a:pt x="357" y="88"/>
                  </a:cubicBezTo>
                  <a:cubicBezTo>
                    <a:pt x="354" y="81"/>
                    <a:pt x="352" y="73"/>
                    <a:pt x="352" y="64"/>
                  </a:cubicBezTo>
                  <a:cubicBezTo>
                    <a:pt x="352" y="56"/>
                    <a:pt x="354" y="48"/>
                    <a:pt x="358" y="40"/>
                  </a:cubicBezTo>
                  <a:cubicBezTo>
                    <a:pt x="361" y="32"/>
                    <a:pt x="366" y="25"/>
                    <a:pt x="371" y="19"/>
                  </a:cubicBezTo>
                  <a:cubicBezTo>
                    <a:pt x="377" y="14"/>
                    <a:pt x="384" y="9"/>
                    <a:pt x="392" y="6"/>
                  </a:cubicBezTo>
                  <a:cubicBezTo>
                    <a:pt x="399" y="2"/>
                    <a:pt x="408" y="0"/>
                    <a:pt x="416" y="0"/>
                  </a:cubicBezTo>
                  <a:cubicBezTo>
                    <a:pt x="425" y="0"/>
                    <a:pt x="433" y="2"/>
                    <a:pt x="441" y="6"/>
                  </a:cubicBezTo>
                  <a:cubicBezTo>
                    <a:pt x="449" y="9"/>
                    <a:pt x="456" y="14"/>
                    <a:pt x="462" y="19"/>
                  </a:cubicBezTo>
                  <a:cubicBezTo>
                    <a:pt x="467" y="25"/>
                    <a:pt x="472" y="32"/>
                    <a:pt x="475" y="40"/>
                  </a:cubicBezTo>
                  <a:cubicBezTo>
                    <a:pt x="479" y="48"/>
                    <a:pt x="480" y="56"/>
                    <a:pt x="480" y="64"/>
                  </a:cubicBezTo>
                  <a:cubicBezTo>
                    <a:pt x="480" y="73"/>
                    <a:pt x="479" y="81"/>
                    <a:pt x="476" y="88"/>
                  </a:cubicBezTo>
                  <a:cubicBezTo>
                    <a:pt x="473" y="96"/>
                    <a:pt x="468" y="103"/>
                    <a:pt x="463" y="108"/>
                  </a:cubicBezTo>
                  <a:close/>
                  <a:moveTo>
                    <a:pt x="64" y="64"/>
                  </a:moveTo>
                  <a:cubicBezTo>
                    <a:pt x="64" y="69"/>
                    <a:pt x="65" y="73"/>
                    <a:pt x="67" y="77"/>
                  </a:cubicBezTo>
                  <a:cubicBezTo>
                    <a:pt x="69" y="81"/>
                    <a:pt x="71" y="84"/>
                    <a:pt x="74" y="87"/>
                  </a:cubicBezTo>
                  <a:cubicBezTo>
                    <a:pt x="77" y="90"/>
                    <a:pt x="80" y="92"/>
                    <a:pt x="84" y="94"/>
                  </a:cubicBezTo>
                  <a:cubicBezTo>
                    <a:pt x="88" y="96"/>
                    <a:pt x="92" y="96"/>
                    <a:pt x="96" y="96"/>
                  </a:cubicBezTo>
                  <a:cubicBezTo>
                    <a:pt x="101" y="96"/>
                    <a:pt x="105" y="96"/>
                    <a:pt x="109" y="94"/>
                  </a:cubicBezTo>
                  <a:cubicBezTo>
                    <a:pt x="113" y="92"/>
                    <a:pt x="116" y="90"/>
                    <a:pt x="119" y="87"/>
                  </a:cubicBezTo>
                  <a:cubicBezTo>
                    <a:pt x="122" y="84"/>
                    <a:pt x="124" y="81"/>
                    <a:pt x="126" y="77"/>
                  </a:cubicBezTo>
                  <a:cubicBezTo>
                    <a:pt x="128" y="73"/>
                    <a:pt x="128" y="69"/>
                    <a:pt x="128" y="64"/>
                  </a:cubicBezTo>
                  <a:cubicBezTo>
                    <a:pt x="128" y="60"/>
                    <a:pt x="128" y="56"/>
                    <a:pt x="126" y="52"/>
                  </a:cubicBezTo>
                  <a:cubicBezTo>
                    <a:pt x="124" y="48"/>
                    <a:pt x="122" y="45"/>
                    <a:pt x="119" y="42"/>
                  </a:cubicBezTo>
                  <a:cubicBezTo>
                    <a:pt x="116" y="39"/>
                    <a:pt x="113" y="37"/>
                    <a:pt x="109" y="35"/>
                  </a:cubicBezTo>
                  <a:cubicBezTo>
                    <a:pt x="105" y="33"/>
                    <a:pt x="101" y="32"/>
                    <a:pt x="96" y="32"/>
                  </a:cubicBezTo>
                  <a:cubicBezTo>
                    <a:pt x="92" y="32"/>
                    <a:pt x="88" y="33"/>
                    <a:pt x="84" y="35"/>
                  </a:cubicBezTo>
                  <a:cubicBezTo>
                    <a:pt x="80" y="37"/>
                    <a:pt x="77" y="39"/>
                    <a:pt x="74" y="42"/>
                  </a:cubicBezTo>
                  <a:cubicBezTo>
                    <a:pt x="71" y="45"/>
                    <a:pt x="69" y="48"/>
                    <a:pt x="67" y="52"/>
                  </a:cubicBezTo>
                  <a:cubicBezTo>
                    <a:pt x="65" y="56"/>
                    <a:pt x="64" y="60"/>
                    <a:pt x="64" y="64"/>
                  </a:cubicBezTo>
                  <a:close/>
                  <a:moveTo>
                    <a:pt x="256" y="256"/>
                  </a:moveTo>
                  <a:cubicBezTo>
                    <a:pt x="265" y="256"/>
                    <a:pt x="273" y="255"/>
                    <a:pt x="281" y="251"/>
                  </a:cubicBezTo>
                  <a:cubicBezTo>
                    <a:pt x="289" y="248"/>
                    <a:pt x="296" y="243"/>
                    <a:pt x="302" y="238"/>
                  </a:cubicBezTo>
                  <a:cubicBezTo>
                    <a:pt x="307" y="232"/>
                    <a:pt x="312" y="225"/>
                    <a:pt x="315" y="217"/>
                  </a:cubicBezTo>
                  <a:cubicBezTo>
                    <a:pt x="319" y="210"/>
                    <a:pt x="320" y="201"/>
                    <a:pt x="320" y="192"/>
                  </a:cubicBezTo>
                  <a:cubicBezTo>
                    <a:pt x="320" y="184"/>
                    <a:pt x="319" y="176"/>
                    <a:pt x="315" y="168"/>
                  </a:cubicBezTo>
                  <a:cubicBezTo>
                    <a:pt x="312" y="160"/>
                    <a:pt x="307" y="153"/>
                    <a:pt x="302" y="147"/>
                  </a:cubicBezTo>
                  <a:cubicBezTo>
                    <a:pt x="296" y="142"/>
                    <a:pt x="289" y="137"/>
                    <a:pt x="281" y="134"/>
                  </a:cubicBezTo>
                  <a:cubicBezTo>
                    <a:pt x="273" y="130"/>
                    <a:pt x="265" y="128"/>
                    <a:pt x="256" y="128"/>
                  </a:cubicBezTo>
                  <a:cubicBezTo>
                    <a:pt x="248" y="128"/>
                    <a:pt x="239" y="130"/>
                    <a:pt x="232" y="134"/>
                  </a:cubicBezTo>
                  <a:cubicBezTo>
                    <a:pt x="224" y="137"/>
                    <a:pt x="217" y="142"/>
                    <a:pt x="211" y="147"/>
                  </a:cubicBezTo>
                  <a:cubicBezTo>
                    <a:pt x="206" y="153"/>
                    <a:pt x="201" y="160"/>
                    <a:pt x="198" y="168"/>
                  </a:cubicBezTo>
                  <a:cubicBezTo>
                    <a:pt x="194" y="176"/>
                    <a:pt x="192" y="184"/>
                    <a:pt x="192" y="192"/>
                  </a:cubicBezTo>
                  <a:cubicBezTo>
                    <a:pt x="192" y="201"/>
                    <a:pt x="194" y="210"/>
                    <a:pt x="198" y="217"/>
                  </a:cubicBezTo>
                  <a:cubicBezTo>
                    <a:pt x="201" y="225"/>
                    <a:pt x="206" y="232"/>
                    <a:pt x="211" y="238"/>
                  </a:cubicBezTo>
                  <a:cubicBezTo>
                    <a:pt x="217" y="243"/>
                    <a:pt x="224" y="248"/>
                    <a:pt x="232" y="251"/>
                  </a:cubicBezTo>
                  <a:cubicBezTo>
                    <a:pt x="239" y="255"/>
                    <a:pt x="248" y="256"/>
                    <a:pt x="256" y="256"/>
                  </a:cubicBezTo>
                  <a:close/>
                  <a:moveTo>
                    <a:pt x="384" y="64"/>
                  </a:moveTo>
                  <a:cubicBezTo>
                    <a:pt x="384" y="69"/>
                    <a:pt x="385" y="73"/>
                    <a:pt x="387" y="77"/>
                  </a:cubicBezTo>
                  <a:cubicBezTo>
                    <a:pt x="389" y="81"/>
                    <a:pt x="391" y="84"/>
                    <a:pt x="394" y="87"/>
                  </a:cubicBezTo>
                  <a:cubicBezTo>
                    <a:pt x="397" y="90"/>
                    <a:pt x="400" y="92"/>
                    <a:pt x="404" y="94"/>
                  </a:cubicBezTo>
                  <a:cubicBezTo>
                    <a:pt x="408" y="96"/>
                    <a:pt x="412" y="96"/>
                    <a:pt x="416" y="96"/>
                  </a:cubicBezTo>
                  <a:cubicBezTo>
                    <a:pt x="421" y="96"/>
                    <a:pt x="425" y="96"/>
                    <a:pt x="429" y="94"/>
                  </a:cubicBezTo>
                  <a:cubicBezTo>
                    <a:pt x="433" y="92"/>
                    <a:pt x="436" y="90"/>
                    <a:pt x="439" y="87"/>
                  </a:cubicBezTo>
                  <a:cubicBezTo>
                    <a:pt x="442" y="84"/>
                    <a:pt x="444" y="81"/>
                    <a:pt x="446" y="77"/>
                  </a:cubicBezTo>
                  <a:cubicBezTo>
                    <a:pt x="448" y="73"/>
                    <a:pt x="448" y="69"/>
                    <a:pt x="448" y="64"/>
                  </a:cubicBezTo>
                  <a:cubicBezTo>
                    <a:pt x="448" y="60"/>
                    <a:pt x="448" y="56"/>
                    <a:pt x="446" y="52"/>
                  </a:cubicBezTo>
                  <a:cubicBezTo>
                    <a:pt x="444" y="48"/>
                    <a:pt x="442" y="45"/>
                    <a:pt x="439" y="42"/>
                  </a:cubicBezTo>
                  <a:cubicBezTo>
                    <a:pt x="436" y="39"/>
                    <a:pt x="433" y="37"/>
                    <a:pt x="429" y="35"/>
                  </a:cubicBezTo>
                  <a:cubicBezTo>
                    <a:pt x="425" y="33"/>
                    <a:pt x="421" y="32"/>
                    <a:pt x="416" y="32"/>
                  </a:cubicBezTo>
                  <a:cubicBezTo>
                    <a:pt x="412" y="32"/>
                    <a:pt x="408" y="33"/>
                    <a:pt x="404" y="35"/>
                  </a:cubicBezTo>
                  <a:cubicBezTo>
                    <a:pt x="400" y="37"/>
                    <a:pt x="397" y="39"/>
                    <a:pt x="394" y="42"/>
                  </a:cubicBezTo>
                  <a:cubicBezTo>
                    <a:pt x="391" y="45"/>
                    <a:pt x="389" y="48"/>
                    <a:pt x="387" y="52"/>
                  </a:cubicBezTo>
                  <a:cubicBezTo>
                    <a:pt x="385" y="56"/>
                    <a:pt x="384" y="60"/>
                    <a:pt x="384" y="64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55">
              <a:extLst>
                <a:ext uri="{FF2B5EF4-FFF2-40B4-BE49-F238E27FC236}">
                  <a16:creationId xmlns:a16="http://schemas.microsoft.com/office/drawing/2014/main" id="{6A104386-CED5-4418-B767-E75622517F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83713" y="4897438"/>
              <a:ext cx="252413" cy="136525"/>
            </a:xfrm>
            <a:custGeom>
              <a:avLst/>
              <a:gdLst>
                <a:gd name="T0" fmla="*/ 185 w 512"/>
                <a:gd name="T1" fmla="*/ 174 h 288"/>
                <a:gd name="T2" fmla="*/ 215 w 512"/>
                <a:gd name="T3" fmla="*/ 194 h 288"/>
                <a:gd name="T4" fmla="*/ 237 w 512"/>
                <a:gd name="T5" fmla="*/ 221 h 288"/>
                <a:gd name="T6" fmla="*/ 251 w 512"/>
                <a:gd name="T7" fmla="*/ 253 h 288"/>
                <a:gd name="T8" fmla="*/ 256 w 512"/>
                <a:gd name="T9" fmla="*/ 288 h 288"/>
                <a:gd name="T10" fmla="*/ 224 w 512"/>
                <a:gd name="T11" fmla="*/ 288 h 288"/>
                <a:gd name="T12" fmla="*/ 217 w 512"/>
                <a:gd name="T13" fmla="*/ 251 h 288"/>
                <a:gd name="T14" fmla="*/ 196 w 512"/>
                <a:gd name="T15" fmla="*/ 221 h 288"/>
                <a:gd name="T16" fmla="*/ 166 w 512"/>
                <a:gd name="T17" fmla="*/ 200 h 288"/>
                <a:gd name="T18" fmla="*/ 128 w 512"/>
                <a:gd name="T19" fmla="*/ 192 h 288"/>
                <a:gd name="T20" fmla="*/ 91 w 512"/>
                <a:gd name="T21" fmla="*/ 200 h 288"/>
                <a:gd name="T22" fmla="*/ 61 w 512"/>
                <a:gd name="T23" fmla="*/ 221 h 288"/>
                <a:gd name="T24" fmla="*/ 40 w 512"/>
                <a:gd name="T25" fmla="*/ 251 h 288"/>
                <a:gd name="T26" fmla="*/ 32 w 512"/>
                <a:gd name="T27" fmla="*/ 288 h 288"/>
                <a:gd name="T28" fmla="*/ 0 w 512"/>
                <a:gd name="T29" fmla="*/ 288 h 288"/>
                <a:gd name="T30" fmla="*/ 5 w 512"/>
                <a:gd name="T31" fmla="*/ 253 h 288"/>
                <a:gd name="T32" fmla="*/ 20 w 512"/>
                <a:gd name="T33" fmla="*/ 221 h 288"/>
                <a:gd name="T34" fmla="*/ 42 w 512"/>
                <a:gd name="T35" fmla="*/ 194 h 288"/>
                <a:gd name="T36" fmla="*/ 71 w 512"/>
                <a:gd name="T37" fmla="*/ 174 h 288"/>
                <a:gd name="T38" fmla="*/ 43 w 512"/>
                <a:gd name="T39" fmla="*/ 140 h 288"/>
                <a:gd name="T40" fmla="*/ 32 w 512"/>
                <a:gd name="T41" fmla="*/ 96 h 288"/>
                <a:gd name="T42" fmla="*/ 40 w 512"/>
                <a:gd name="T43" fmla="*/ 59 h 288"/>
                <a:gd name="T44" fmla="*/ 61 w 512"/>
                <a:gd name="T45" fmla="*/ 29 h 288"/>
                <a:gd name="T46" fmla="*/ 91 w 512"/>
                <a:gd name="T47" fmla="*/ 8 h 288"/>
                <a:gd name="T48" fmla="*/ 128 w 512"/>
                <a:gd name="T49" fmla="*/ 0 h 288"/>
                <a:gd name="T50" fmla="*/ 166 w 512"/>
                <a:gd name="T51" fmla="*/ 8 h 288"/>
                <a:gd name="T52" fmla="*/ 196 w 512"/>
                <a:gd name="T53" fmla="*/ 29 h 288"/>
                <a:gd name="T54" fmla="*/ 217 w 512"/>
                <a:gd name="T55" fmla="*/ 59 h 288"/>
                <a:gd name="T56" fmla="*/ 224 w 512"/>
                <a:gd name="T57" fmla="*/ 96 h 288"/>
                <a:gd name="T58" fmla="*/ 214 w 512"/>
                <a:gd name="T59" fmla="*/ 140 h 288"/>
                <a:gd name="T60" fmla="*/ 185 w 512"/>
                <a:gd name="T61" fmla="*/ 174 h 288"/>
                <a:gd name="T62" fmla="*/ 64 w 512"/>
                <a:gd name="T63" fmla="*/ 96 h 288"/>
                <a:gd name="T64" fmla="*/ 70 w 512"/>
                <a:gd name="T65" fmla="*/ 121 h 288"/>
                <a:gd name="T66" fmla="*/ 83 w 512"/>
                <a:gd name="T67" fmla="*/ 142 h 288"/>
                <a:gd name="T68" fmla="*/ 104 w 512"/>
                <a:gd name="T69" fmla="*/ 155 h 288"/>
                <a:gd name="T70" fmla="*/ 128 w 512"/>
                <a:gd name="T71" fmla="*/ 160 h 288"/>
                <a:gd name="T72" fmla="*/ 153 w 512"/>
                <a:gd name="T73" fmla="*/ 155 h 288"/>
                <a:gd name="T74" fmla="*/ 174 w 512"/>
                <a:gd name="T75" fmla="*/ 142 h 288"/>
                <a:gd name="T76" fmla="*/ 187 w 512"/>
                <a:gd name="T77" fmla="*/ 121 h 288"/>
                <a:gd name="T78" fmla="*/ 192 w 512"/>
                <a:gd name="T79" fmla="*/ 96 h 288"/>
                <a:gd name="T80" fmla="*/ 187 w 512"/>
                <a:gd name="T81" fmla="*/ 72 h 288"/>
                <a:gd name="T82" fmla="*/ 174 w 512"/>
                <a:gd name="T83" fmla="*/ 51 h 288"/>
                <a:gd name="T84" fmla="*/ 153 w 512"/>
                <a:gd name="T85" fmla="*/ 38 h 288"/>
                <a:gd name="T86" fmla="*/ 128 w 512"/>
                <a:gd name="T87" fmla="*/ 32 h 288"/>
                <a:gd name="T88" fmla="*/ 104 w 512"/>
                <a:gd name="T89" fmla="*/ 38 h 288"/>
                <a:gd name="T90" fmla="*/ 83 w 512"/>
                <a:gd name="T91" fmla="*/ 51 h 288"/>
                <a:gd name="T92" fmla="*/ 70 w 512"/>
                <a:gd name="T93" fmla="*/ 72 h 288"/>
                <a:gd name="T94" fmla="*/ 64 w 512"/>
                <a:gd name="T95" fmla="*/ 96 h 288"/>
                <a:gd name="T96" fmla="*/ 512 w 512"/>
                <a:gd name="T97" fmla="*/ 0 h 288"/>
                <a:gd name="T98" fmla="*/ 512 w 512"/>
                <a:gd name="T99" fmla="*/ 32 h 288"/>
                <a:gd name="T100" fmla="*/ 288 w 512"/>
                <a:gd name="T101" fmla="*/ 32 h 288"/>
                <a:gd name="T102" fmla="*/ 288 w 512"/>
                <a:gd name="T103" fmla="*/ 0 h 288"/>
                <a:gd name="T104" fmla="*/ 512 w 512"/>
                <a:gd name="T105" fmla="*/ 0 h 288"/>
                <a:gd name="T106" fmla="*/ 288 w 512"/>
                <a:gd name="T107" fmla="*/ 128 h 288"/>
                <a:gd name="T108" fmla="*/ 512 w 512"/>
                <a:gd name="T109" fmla="*/ 128 h 288"/>
                <a:gd name="T110" fmla="*/ 512 w 512"/>
                <a:gd name="T111" fmla="*/ 160 h 288"/>
                <a:gd name="T112" fmla="*/ 288 w 512"/>
                <a:gd name="T113" fmla="*/ 160 h 288"/>
                <a:gd name="T114" fmla="*/ 288 w 512"/>
                <a:gd name="T115" fmla="*/ 128 h 288"/>
                <a:gd name="T116" fmla="*/ 288 w 512"/>
                <a:gd name="T117" fmla="*/ 256 h 288"/>
                <a:gd name="T118" fmla="*/ 512 w 512"/>
                <a:gd name="T119" fmla="*/ 256 h 288"/>
                <a:gd name="T120" fmla="*/ 512 w 512"/>
                <a:gd name="T121" fmla="*/ 288 h 288"/>
                <a:gd name="T122" fmla="*/ 288 w 512"/>
                <a:gd name="T123" fmla="*/ 288 h 288"/>
                <a:gd name="T124" fmla="*/ 288 w 512"/>
                <a:gd name="T125" fmla="*/ 25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12" h="288">
                  <a:moveTo>
                    <a:pt x="185" y="174"/>
                  </a:moveTo>
                  <a:cubicBezTo>
                    <a:pt x="196" y="179"/>
                    <a:pt x="206" y="186"/>
                    <a:pt x="215" y="194"/>
                  </a:cubicBezTo>
                  <a:cubicBezTo>
                    <a:pt x="224" y="202"/>
                    <a:pt x="231" y="211"/>
                    <a:pt x="237" y="221"/>
                  </a:cubicBezTo>
                  <a:cubicBezTo>
                    <a:pt x="243" y="231"/>
                    <a:pt x="248" y="242"/>
                    <a:pt x="251" y="253"/>
                  </a:cubicBezTo>
                  <a:cubicBezTo>
                    <a:pt x="255" y="265"/>
                    <a:pt x="256" y="276"/>
                    <a:pt x="256" y="288"/>
                  </a:cubicBezTo>
                  <a:lnTo>
                    <a:pt x="224" y="288"/>
                  </a:lnTo>
                  <a:cubicBezTo>
                    <a:pt x="224" y="275"/>
                    <a:pt x="222" y="263"/>
                    <a:pt x="217" y="251"/>
                  </a:cubicBezTo>
                  <a:cubicBezTo>
                    <a:pt x="212" y="240"/>
                    <a:pt x="205" y="229"/>
                    <a:pt x="196" y="221"/>
                  </a:cubicBezTo>
                  <a:cubicBezTo>
                    <a:pt x="188" y="212"/>
                    <a:pt x="177" y="205"/>
                    <a:pt x="166" y="200"/>
                  </a:cubicBezTo>
                  <a:cubicBezTo>
                    <a:pt x="154" y="195"/>
                    <a:pt x="142" y="192"/>
                    <a:pt x="128" y="192"/>
                  </a:cubicBezTo>
                  <a:cubicBezTo>
                    <a:pt x="115" y="192"/>
                    <a:pt x="103" y="195"/>
                    <a:pt x="91" y="200"/>
                  </a:cubicBezTo>
                  <a:cubicBezTo>
                    <a:pt x="80" y="205"/>
                    <a:pt x="69" y="212"/>
                    <a:pt x="61" y="221"/>
                  </a:cubicBezTo>
                  <a:cubicBezTo>
                    <a:pt x="52" y="229"/>
                    <a:pt x="45" y="240"/>
                    <a:pt x="40" y="251"/>
                  </a:cubicBezTo>
                  <a:cubicBezTo>
                    <a:pt x="35" y="263"/>
                    <a:pt x="32" y="275"/>
                    <a:pt x="32" y="288"/>
                  </a:cubicBezTo>
                  <a:lnTo>
                    <a:pt x="0" y="288"/>
                  </a:lnTo>
                  <a:cubicBezTo>
                    <a:pt x="0" y="276"/>
                    <a:pt x="2" y="265"/>
                    <a:pt x="5" y="253"/>
                  </a:cubicBezTo>
                  <a:cubicBezTo>
                    <a:pt x="9" y="242"/>
                    <a:pt x="14" y="231"/>
                    <a:pt x="20" y="221"/>
                  </a:cubicBezTo>
                  <a:cubicBezTo>
                    <a:pt x="26" y="211"/>
                    <a:pt x="33" y="202"/>
                    <a:pt x="42" y="194"/>
                  </a:cubicBezTo>
                  <a:cubicBezTo>
                    <a:pt x="51" y="186"/>
                    <a:pt x="61" y="179"/>
                    <a:pt x="71" y="174"/>
                  </a:cubicBezTo>
                  <a:cubicBezTo>
                    <a:pt x="59" y="165"/>
                    <a:pt x="50" y="153"/>
                    <a:pt x="43" y="140"/>
                  </a:cubicBezTo>
                  <a:cubicBezTo>
                    <a:pt x="36" y="126"/>
                    <a:pt x="32" y="112"/>
                    <a:pt x="32" y="96"/>
                  </a:cubicBezTo>
                  <a:cubicBezTo>
                    <a:pt x="32" y="83"/>
                    <a:pt x="35" y="71"/>
                    <a:pt x="40" y="59"/>
                  </a:cubicBezTo>
                  <a:cubicBezTo>
                    <a:pt x="45" y="48"/>
                    <a:pt x="52" y="37"/>
                    <a:pt x="61" y="29"/>
                  </a:cubicBezTo>
                  <a:cubicBezTo>
                    <a:pt x="69" y="20"/>
                    <a:pt x="80" y="13"/>
                    <a:pt x="91" y="8"/>
                  </a:cubicBezTo>
                  <a:cubicBezTo>
                    <a:pt x="103" y="3"/>
                    <a:pt x="115" y="0"/>
                    <a:pt x="128" y="0"/>
                  </a:cubicBezTo>
                  <a:cubicBezTo>
                    <a:pt x="142" y="0"/>
                    <a:pt x="154" y="3"/>
                    <a:pt x="166" y="8"/>
                  </a:cubicBezTo>
                  <a:cubicBezTo>
                    <a:pt x="177" y="13"/>
                    <a:pt x="188" y="20"/>
                    <a:pt x="196" y="29"/>
                  </a:cubicBezTo>
                  <a:cubicBezTo>
                    <a:pt x="205" y="37"/>
                    <a:pt x="212" y="48"/>
                    <a:pt x="217" y="59"/>
                  </a:cubicBezTo>
                  <a:cubicBezTo>
                    <a:pt x="222" y="71"/>
                    <a:pt x="224" y="83"/>
                    <a:pt x="224" y="96"/>
                  </a:cubicBezTo>
                  <a:cubicBezTo>
                    <a:pt x="224" y="112"/>
                    <a:pt x="221" y="126"/>
                    <a:pt x="214" y="140"/>
                  </a:cubicBezTo>
                  <a:cubicBezTo>
                    <a:pt x="207" y="153"/>
                    <a:pt x="198" y="165"/>
                    <a:pt x="185" y="174"/>
                  </a:cubicBezTo>
                  <a:close/>
                  <a:moveTo>
                    <a:pt x="64" y="96"/>
                  </a:moveTo>
                  <a:cubicBezTo>
                    <a:pt x="64" y="105"/>
                    <a:pt x="66" y="114"/>
                    <a:pt x="70" y="121"/>
                  </a:cubicBezTo>
                  <a:cubicBezTo>
                    <a:pt x="73" y="129"/>
                    <a:pt x="78" y="136"/>
                    <a:pt x="83" y="142"/>
                  </a:cubicBezTo>
                  <a:cubicBezTo>
                    <a:pt x="89" y="147"/>
                    <a:pt x="96" y="152"/>
                    <a:pt x="104" y="155"/>
                  </a:cubicBezTo>
                  <a:cubicBezTo>
                    <a:pt x="111" y="159"/>
                    <a:pt x="120" y="160"/>
                    <a:pt x="128" y="160"/>
                  </a:cubicBezTo>
                  <a:cubicBezTo>
                    <a:pt x="137" y="160"/>
                    <a:pt x="145" y="159"/>
                    <a:pt x="153" y="155"/>
                  </a:cubicBezTo>
                  <a:cubicBezTo>
                    <a:pt x="161" y="152"/>
                    <a:pt x="168" y="147"/>
                    <a:pt x="174" y="142"/>
                  </a:cubicBezTo>
                  <a:cubicBezTo>
                    <a:pt x="179" y="136"/>
                    <a:pt x="184" y="129"/>
                    <a:pt x="187" y="121"/>
                  </a:cubicBezTo>
                  <a:cubicBezTo>
                    <a:pt x="191" y="114"/>
                    <a:pt x="192" y="105"/>
                    <a:pt x="192" y="96"/>
                  </a:cubicBezTo>
                  <a:cubicBezTo>
                    <a:pt x="192" y="88"/>
                    <a:pt x="191" y="80"/>
                    <a:pt x="187" y="72"/>
                  </a:cubicBezTo>
                  <a:cubicBezTo>
                    <a:pt x="184" y="64"/>
                    <a:pt x="179" y="57"/>
                    <a:pt x="174" y="51"/>
                  </a:cubicBezTo>
                  <a:cubicBezTo>
                    <a:pt x="168" y="46"/>
                    <a:pt x="161" y="41"/>
                    <a:pt x="153" y="38"/>
                  </a:cubicBezTo>
                  <a:cubicBezTo>
                    <a:pt x="145" y="34"/>
                    <a:pt x="137" y="32"/>
                    <a:pt x="128" y="32"/>
                  </a:cubicBezTo>
                  <a:cubicBezTo>
                    <a:pt x="120" y="32"/>
                    <a:pt x="111" y="34"/>
                    <a:pt x="104" y="38"/>
                  </a:cubicBezTo>
                  <a:cubicBezTo>
                    <a:pt x="96" y="41"/>
                    <a:pt x="89" y="46"/>
                    <a:pt x="83" y="51"/>
                  </a:cubicBezTo>
                  <a:cubicBezTo>
                    <a:pt x="78" y="57"/>
                    <a:pt x="73" y="64"/>
                    <a:pt x="70" y="72"/>
                  </a:cubicBezTo>
                  <a:cubicBezTo>
                    <a:pt x="66" y="80"/>
                    <a:pt x="64" y="88"/>
                    <a:pt x="64" y="96"/>
                  </a:cubicBezTo>
                  <a:close/>
                  <a:moveTo>
                    <a:pt x="512" y="0"/>
                  </a:moveTo>
                  <a:lnTo>
                    <a:pt x="512" y="32"/>
                  </a:lnTo>
                  <a:lnTo>
                    <a:pt x="288" y="32"/>
                  </a:lnTo>
                  <a:lnTo>
                    <a:pt x="288" y="0"/>
                  </a:lnTo>
                  <a:lnTo>
                    <a:pt x="512" y="0"/>
                  </a:lnTo>
                  <a:close/>
                  <a:moveTo>
                    <a:pt x="288" y="128"/>
                  </a:moveTo>
                  <a:lnTo>
                    <a:pt x="512" y="128"/>
                  </a:lnTo>
                  <a:lnTo>
                    <a:pt x="512" y="160"/>
                  </a:lnTo>
                  <a:lnTo>
                    <a:pt x="288" y="160"/>
                  </a:lnTo>
                  <a:lnTo>
                    <a:pt x="288" y="128"/>
                  </a:lnTo>
                  <a:close/>
                  <a:moveTo>
                    <a:pt x="288" y="256"/>
                  </a:moveTo>
                  <a:lnTo>
                    <a:pt x="512" y="256"/>
                  </a:lnTo>
                  <a:lnTo>
                    <a:pt x="512" y="288"/>
                  </a:lnTo>
                  <a:lnTo>
                    <a:pt x="288" y="288"/>
                  </a:lnTo>
                  <a:lnTo>
                    <a:pt x="288" y="256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59">
              <a:extLst>
                <a:ext uri="{FF2B5EF4-FFF2-40B4-BE49-F238E27FC236}">
                  <a16:creationId xmlns:a16="http://schemas.microsoft.com/office/drawing/2014/main" id="{08B2CDF9-6C15-475D-BFA7-B348A8962C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93075" y="4203700"/>
              <a:ext cx="249238" cy="236537"/>
            </a:xfrm>
            <a:custGeom>
              <a:avLst/>
              <a:gdLst>
                <a:gd name="T0" fmla="*/ 448 w 448"/>
                <a:gd name="T1" fmla="*/ 0 h 448"/>
                <a:gd name="T2" fmla="*/ 448 w 448"/>
                <a:gd name="T3" fmla="*/ 448 h 448"/>
                <a:gd name="T4" fmla="*/ 352 w 448"/>
                <a:gd name="T5" fmla="*/ 448 h 448"/>
                <a:gd name="T6" fmla="*/ 343 w 448"/>
                <a:gd name="T7" fmla="*/ 398 h 448"/>
                <a:gd name="T8" fmla="*/ 316 w 448"/>
                <a:gd name="T9" fmla="*/ 357 h 448"/>
                <a:gd name="T10" fmla="*/ 275 w 448"/>
                <a:gd name="T11" fmla="*/ 330 h 448"/>
                <a:gd name="T12" fmla="*/ 224 w 448"/>
                <a:gd name="T13" fmla="*/ 320 h 448"/>
                <a:gd name="T14" fmla="*/ 174 w 448"/>
                <a:gd name="T15" fmla="*/ 330 h 448"/>
                <a:gd name="T16" fmla="*/ 134 w 448"/>
                <a:gd name="T17" fmla="*/ 358 h 448"/>
                <a:gd name="T18" fmla="*/ 106 w 448"/>
                <a:gd name="T19" fmla="*/ 398 h 448"/>
                <a:gd name="T20" fmla="*/ 96 w 448"/>
                <a:gd name="T21" fmla="*/ 448 h 448"/>
                <a:gd name="T22" fmla="*/ 0 w 448"/>
                <a:gd name="T23" fmla="*/ 448 h 448"/>
                <a:gd name="T24" fmla="*/ 0 w 448"/>
                <a:gd name="T25" fmla="*/ 0 h 448"/>
                <a:gd name="T26" fmla="*/ 448 w 448"/>
                <a:gd name="T27" fmla="*/ 0 h 448"/>
                <a:gd name="T28" fmla="*/ 416 w 448"/>
                <a:gd name="T29" fmla="*/ 32 h 448"/>
                <a:gd name="T30" fmla="*/ 32 w 448"/>
                <a:gd name="T31" fmla="*/ 32 h 448"/>
                <a:gd name="T32" fmla="*/ 32 w 448"/>
                <a:gd name="T33" fmla="*/ 416 h 448"/>
                <a:gd name="T34" fmla="*/ 67 w 448"/>
                <a:gd name="T35" fmla="*/ 416 h 448"/>
                <a:gd name="T36" fmla="*/ 79 w 448"/>
                <a:gd name="T37" fmla="*/ 380 h 448"/>
                <a:gd name="T38" fmla="*/ 99 w 448"/>
                <a:gd name="T39" fmla="*/ 348 h 448"/>
                <a:gd name="T40" fmla="*/ 126 w 448"/>
                <a:gd name="T41" fmla="*/ 322 h 448"/>
                <a:gd name="T42" fmla="*/ 159 w 448"/>
                <a:gd name="T43" fmla="*/ 302 h 448"/>
                <a:gd name="T44" fmla="*/ 133 w 448"/>
                <a:gd name="T45" fmla="*/ 282 h 448"/>
                <a:gd name="T46" fmla="*/ 113 w 448"/>
                <a:gd name="T47" fmla="*/ 256 h 448"/>
                <a:gd name="T48" fmla="*/ 101 w 448"/>
                <a:gd name="T49" fmla="*/ 225 h 448"/>
                <a:gd name="T50" fmla="*/ 96 w 448"/>
                <a:gd name="T51" fmla="*/ 192 h 448"/>
                <a:gd name="T52" fmla="*/ 106 w 448"/>
                <a:gd name="T53" fmla="*/ 143 h 448"/>
                <a:gd name="T54" fmla="*/ 134 w 448"/>
                <a:gd name="T55" fmla="*/ 102 h 448"/>
                <a:gd name="T56" fmla="*/ 175 w 448"/>
                <a:gd name="T57" fmla="*/ 74 h 448"/>
                <a:gd name="T58" fmla="*/ 224 w 448"/>
                <a:gd name="T59" fmla="*/ 64 h 448"/>
                <a:gd name="T60" fmla="*/ 274 w 448"/>
                <a:gd name="T61" fmla="*/ 74 h 448"/>
                <a:gd name="T62" fmla="*/ 315 w 448"/>
                <a:gd name="T63" fmla="*/ 102 h 448"/>
                <a:gd name="T64" fmla="*/ 342 w 448"/>
                <a:gd name="T65" fmla="*/ 143 h 448"/>
                <a:gd name="T66" fmla="*/ 352 w 448"/>
                <a:gd name="T67" fmla="*/ 192 h 448"/>
                <a:gd name="T68" fmla="*/ 348 w 448"/>
                <a:gd name="T69" fmla="*/ 225 h 448"/>
                <a:gd name="T70" fmla="*/ 336 w 448"/>
                <a:gd name="T71" fmla="*/ 255 h 448"/>
                <a:gd name="T72" fmla="*/ 316 w 448"/>
                <a:gd name="T73" fmla="*/ 281 h 448"/>
                <a:gd name="T74" fmla="*/ 291 w 448"/>
                <a:gd name="T75" fmla="*/ 302 h 448"/>
                <a:gd name="T76" fmla="*/ 323 w 448"/>
                <a:gd name="T77" fmla="*/ 322 h 448"/>
                <a:gd name="T78" fmla="*/ 350 w 448"/>
                <a:gd name="T79" fmla="*/ 348 h 448"/>
                <a:gd name="T80" fmla="*/ 370 w 448"/>
                <a:gd name="T81" fmla="*/ 380 h 448"/>
                <a:gd name="T82" fmla="*/ 381 w 448"/>
                <a:gd name="T83" fmla="*/ 416 h 448"/>
                <a:gd name="T84" fmla="*/ 416 w 448"/>
                <a:gd name="T85" fmla="*/ 416 h 448"/>
                <a:gd name="T86" fmla="*/ 416 w 448"/>
                <a:gd name="T87" fmla="*/ 32 h 448"/>
                <a:gd name="T88" fmla="*/ 224 w 448"/>
                <a:gd name="T89" fmla="*/ 288 h 448"/>
                <a:gd name="T90" fmla="*/ 262 w 448"/>
                <a:gd name="T91" fmla="*/ 281 h 448"/>
                <a:gd name="T92" fmla="*/ 292 w 448"/>
                <a:gd name="T93" fmla="*/ 260 h 448"/>
                <a:gd name="T94" fmla="*/ 313 w 448"/>
                <a:gd name="T95" fmla="*/ 230 h 448"/>
                <a:gd name="T96" fmla="*/ 320 w 448"/>
                <a:gd name="T97" fmla="*/ 192 h 448"/>
                <a:gd name="T98" fmla="*/ 313 w 448"/>
                <a:gd name="T99" fmla="*/ 155 h 448"/>
                <a:gd name="T100" fmla="*/ 292 w 448"/>
                <a:gd name="T101" fmla="*/ 125 h 448"/>
                <a:gd name="T102" fmla="*/ 262 w 448"/>
                <a:gd name="T103" fmla="*/ 104 h 448"/>
                <a:gd name="T104" fmla="*/ 224 w 448"/>
                <a:gd name="T105" fmla="*/ 96 h 448"/>
                <a:gd name="T106" fmla="*/ 187 w 448"/>
                <a:gd name="T107" fmla="*/ 104 h 448"/>
                <a:gd name="T108" fmla="*/ 157 w 448"/>
                <a:gd name="T109" fmla="*/ 125 h 448"/>
                <a:gd name="T110" fmla="*/ 136 w 448"/>
                <a:gd name="T111" fmla="*/ 155 h 448"/>
                <a:gd name="T112" fmla="*/ 128 w 448"/>
                <a:gd name="T113" fmla="*/ 192 h 448"/>
                <a:gd name="T114" fmla="*/ 136 w 448"/>
                <a:gd name="T115" fmla="*/ 230 h 448"/>
                <a:gd name="T116" fmla="*/ 157 w 448"/>
                <a:gd name="T117" fmla="*/ 260 h 448"/>
                <a:gd name="T118" fmla="*/ 187 w 448"/>
                <a:gd name="T119" fmla="*/ 281 h 448"/>
                <a:gd name="T120" fmla="*/ 224 w 448"/>
                <a:gd name="T121" fmla="*/ 288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48" h="448">
                  <a:moveTo>
                    <a:pt x="448" y="0"/>
                  </a:moveTo>
                  <a:lnTo>
                    <a:pt x="448" y="448"/>
                  </a:lnTo>
                  <a:lnTo>
                    <a:pt x="352" y="448"/>
                  </a:lnTo>
                  <a:cubicBezTo>
                    <a:pt x="352" y="430"/>
                    <a:pt x="349" y="413"/>
                    <a:pt x="343" y="398"/>
                  </a:cubicBezTo>
                  <a:cubicBezTo>
                    <a:pt x="336" y="382"/>
                    <a:pt x="327" y="369"/>
                    <a:pt x="316" y="357"/>
                  </a:cubicBezTo>
                  <a:cubicBezTo>
                    <a:pt x="304" y="346"/>
                    <a:pt x="291" y="337"/>
                    <a:pt x="275" y="330"/>
                  </a:cubicBezTo>
                  <a:cubicBezTo>
                    <a:pt x="260" y="324"/>
                    <a:pt x="243" y="320"/>
                    <a:pt x="224" y="320"/>
                  </a:cubicBezTo>
                  <a:cubicBezTo>
                    <a:pt x="207" y="320"/>
                    <a:pt x="190" y="324"/>
                    <a:pt x="174" y="330"/>
                  </a:cubicBezTo>
                  <a:cubicBezTo>
                    <a:pt x="159" y="337"/>
                    <a:pt x="145" y="346"/>
                    <a:pt x="134" y="358"/>
                  </a:cubicBezTo>
                  <a:cubicBezTo>
                    <a:pt x="122" y="369"/>
                    <a:pt x="113" y="383"/>
                    <a:pt x="106" y="398"/>
                  </a:cubicBezTo>
                  <a:cubicBezTo>
                    <a:pt x="100" y="414"/>
                    <a:pt x="96" y="431"/>
                    <a:pt x="96" y="448"/>
                  </a:cubicBezTo>
                  <a:lnTo>
                    <a:pt x="0" y="448"/>
                  </a:lnTo>
                  <a:lnTo>
                    <a:pt x="0" y="0"/>
                  </a:lnTo>
                  <a:lnTo>
                    <a:pt x="448" y="0"/>
                  </a:lnTo>
                  <a:close/>
                  <a:moveTo>
                    <a:pt x="416" y="32"/>
                  </a:moveTo>
                  <a:lnTo>
                    <a:pt x="32" y="32"/>
                  </a:lnTo>
                  <a:lnTo>
                    <a:pt x="32" y="416"/>
                  </a:lnTo>
                  <a:lnTo>
                    <a:pt x="67" y="416"/>
                  </a:lnTo>
                  <a:cubicBezTo>
                    <a:pt x="70" y="404"/>
                    <a:pt x="74" y="392"/>
                    <a:pt x="79" y="380"/>
                  </a:cubicBezTo>
                  <a:cubicBezTo>
                    <a:pt x="85" y="369"/>
                    <a:pt x="91" y="358"/>
                    <a:pt x="99" y="348"/>
                  </a:cubicBezTo>
                  <a:cubicBezTo>
                    <a:pt x="107" y="338"/>
                    <a:pt x="116" y="330"/>
                    <a:pt x="126" y="322"/>
                  </a:cubicBezTo>
                  <a:cubicBezTo>
                    <a:pt x="136" y="314"/>
                    <a:pt x="147" y="307"/>
                    <a:pt x="159" y="302"/>
                  </a:cubicBezTo>
                  <a:cubicBezTo>
                    <a:pt x="149" y="297"/>
                    <a:pt x="140" y="290"/>
                    <a:pt x="133" y="282"/>
                  </a:cubicBezTo>
                  <a:cubicBezTo>
                    <a:pt x="125" y="274"/>
                    <a:pt x="119" y="265"/>
                    <a:pt x="113" y="256"/>
                  </a:cubicBezTo>
                  <a:cubicBezTo>
                    <a:pt x="108" y="246"/>
                    <a:pt x="104" y="236"/>
                    <a:pt x="101" y="225"/>
                  </a:cubicBezTo>
                  <a:cubicBezTo>
                    <a:pt x="98" y="215"/>
                    <a:pt x="96" y="204"/>
                    <a:pt x="96" y="192"/>
                  </a:cubicBezTo>
                  <a:cubicBezTo>
                    <a:pt x="96" y="175"/>
                    <a:pt x="100" y="158"/>
                    <a:pt x="106" y="143"/>
                  </a:cubicBezTo>
                  <a:cubicBezTo>
                    <a:pt x="113" y="127"/>
                    <a:pt x="122" y="113"/>
                    <a:pt x="134" y="102"/>
                  </a:cubicBezTo>
                  <a:cubicBezTo>
                    <a:pt x="145" y="90"/>
                    <a:pt x="159" y="81"/>
                    <a:pt x="175" y="74"/>
                  </a:cubicBezTo>
                  <a:cubicBezTo>
                    <a:pt x="190" y="68"/>
                    <a:pt x="207" y="64"/>
                    <a:pt x="224" y="64"/>
                  </a:cubicBezTo>
                  <a:cubicBezTo>
                    <a:pt x="242" y="64"/>
                    <a:pt x="259" y="68"/>
                    <a:pt x="274" y="74"/>
                  </a:cubicBezTo>
                  <a:cubicBezTo>
                    <a:pt x="290" y="81"/>
                    <a:pt x="304" y="90"/>
                    <a:pt x="315" y="102"/>
                  </a:cubicBezTo>
                  <a:cubicBezTo>
                    <a:pt x="327" y="113"/>
                    <a:pt x="336" y="127"/>
                    <a:pt x="342" y="143"/>
                  </a:cubicBezTo>
                  <a:cubicBezTo>
                    <a:pt x="349" y="158"/>
                    <a:pt x="352" y="175"/>
                    <a:pt x="352" y="192"/>
                  </a:cubicBezTo>
                  <a:cubicBezTo>
                    <a:pt x="352" y="204"/>
                    <a:pt x="351" y="215"/>
                    <a:pt x="348" y="225"/>
                  </a:cubicBezTo>
                  <a:cubicBezTo>
                    <a:pt x="345" y="236"/>
                    <a:pt x="341" y="246"/>
                    <a:pt x="336" y="255"/>
                  </a:cubicBezTo>
                  <a:cubicBezTo>
                    <a:pt x="331" y="265"/>
                    <a:pt x="324" y="273"/>
                    <a:pt x="316" y="281"/>
                  </a:cubicBezTo>
                  <a:cubicBezTo>
                    <a:pt x="309" y="289"/>
                    <a:pt x="300" y="296"/>
                    <a:pt x="291" y="302"/>
                  </a:cubicBezTo>
                  <a:cubicBezTo>
                    <a:pt x="303" y="307"/>
                    <a:pt x="313" y="314"/>
                    <a:pt x="323" y="322"/>
                  </a:cubicBezTo>
                  <a:cubicBezTo>
                    <a:pt x="333" y="329"/>
                    <a:pt x="342" y="338"/>
                    <a:pt x="350" y="348"/>
                  </a:cubicBezTo>
                  <a:cubicBezTo>
                    <a:pt x="358" y="358"/>
                    <a:pt x="364" y="369"/>
                    <a:pt x="370" y="380"/>
                  </a:cubicBezTo>
                  <a:cubicBezTo>
                    <a:pt x="375" y="392"/>
                    <a:pt x="379" y="404"/>
                    <a:pt x="381" y="416"/>
                  </a:cubicBezTo>
                  <a:lnTo>
                    <a:pt x="416" y="416"/>
                  </a:lnTo>
                  <a:lnTo>
                    <a:pt x="416" y="32"/>
                  </a:lnTo>
                  <a:close/>
                  <a:moveTo>
                    <a:pt x="224" y="288"/>
                  </a:moveTo>
                  <a:cubicBezTo>
                    <a:pt x="238" y="288"/>
                    <a:pt x="250" y="286"/>
                    <a:pt x="262" y="281"/>
                  </a:cubicBezTo>
                  <a:cubicBezTo>
                    <a:pt x="273" y="276"/>
                    <a:pt x="284" y="269"/>
                    <a:pt x="292" y="260"/>
                  </a:cubicBezTo>
                  <a:cubicBezTo>
                    <a:pt x="301" y="252"/>
                    <a:pt x="308" y="241"/>
                    <a:pt x="313" y="230"/>
                  </a:cubicBezTo>
                  <a:cubicBezTo>
                    <a:pt x="318" y="218"/>
                    <a:pt x="320" y="206"/>
                    <a:pt x="320" y="192"/>
                  </a:cubicBezTo>
                  <a:cubicBezTo>
                    <a:pt x="320" y="179"/>
                    <a:pt x="318" y="167"/>
                    <a:pt x="313" y="155"/>
                  </a:cubicBezTo>
                  <a:cubicBezTo>
                    <a:pt x="308" y="144"/>
                    <a:pt x="301" y="133"/>
                    <a:pt x="292" y="125"/>
                  </a:cubicBezTo>
                  <a:cubicBezTo>
                    <a:pt x="284" y="116"/>
                    <a:pt x="273" y="109"/>
                    <a:pt x="262" y="104"/>
                  </a:cubicBezTo>
                  <a:cubicBezTo>
                    <a:pt x="250" y="99"/>
                    <a:pt x="238" y="96"/>
                    <a:pt x="224" y="96"/>
                  </a:cubicBezTo>
                  <a:cubicBezTo>
                    <a:pt x="211" y="96"/>
                    <a:pt x="199" y="99"/>
                    <a:pt x="187" y="104"/>
                  </a:cubicBezTo>
                  <a:cubicBezTo>
                    <a:pt x="176" y="109"/>
                    <a:pt x="165" y="116"/>
                    <a:pt x="157" y="125"/>
                  </a:cubicBezTo>
                  <a:cubicBezTo>
                    <a:pt x="148" y="133"/>
                    <a:pt x="141" y="144"/>
                    <a:pt x="136" y="155"/>
                  </a:cubicBezTo>
                  <a:cubicBezTo>
                    <a:pt x="131" y="167"/>
                    <a:pt x="128" y="179"/>
                    <a:pt x="128" y="192"/>
                  </a:cubicBezTo>
                  <a:cubicBezTo>
                    <a:pt x="128" y="206"/>
                    <a:pt x="131" y="218"/>
                    <a:pt x="136" y="230"/>
                  </a:cubicBezTo>
                  <a:cubicBezTo>
                    <a:pt x="141" y="241"/>
                    <a:pt x="148" y="252"/>
                    <a:pt x="157" y="260"/>
                  </a:cubicBezTo>
                  <a:cubicBezTo>
                    <a:pt x="165" y="269"/>
                    <a:pt x="176" y="276"/>
                    <a:pt x="187" y="281"/>
                  </a:cubicBezTo>
                  <a:cubicBezTo>
                    <a:pt x="199" y="286"/>
                    <a:pt x="211" y="288"/>
                    <a:pt x="224" y="288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63">
              <a:extLst>
                <a:ext uri="{FF2B5EF4-FFF2-40B4-BE49-F238E27FC236}">
                  <a16:creationId xmlns:a16="http://schemas.microsoft.com/office/drawing/2014/main" id="{03614DF0-51ED-4464-847F-566E339EBF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24800" y="5072063"/>
              <a:ext cx="252412" cy="193675"/>
            </a:xfrm>
            <a:custGeom>
              <a:avLst/>
              <a:gdLst>
                <a:gd name="T0" fmla="*/ 159 w 159"/>
                <a:gd name="T1" fmla="*/ 103 h 122"/>
                <a:gd name="T2" fmla="*/ 109 w 159"/>
                <a:gd name="T3" fmla="*/ 103 h 122"/>
                <a:gd name="T4" fmla="*/ 109 w 159"/>
                <a:gd name="T5" fmla="*/ 113 h 122"/>
                <a:gd name="T6" fmla="*/ 129 w 159"/>
                <a:gd name="T7" fmla="*/ 113 h 122"/>
                <a:gd name="T8" fmla="*/ 129 w 159"/>
                <a:gd name="T9" fmla="*/ 122 h 122"/>
                <a:gd name="T10" fmla="*/ 80 w 159"/>
                <a:gd name="T11" fmla="*/ 122 h 122"/>
                <a:gd name="T12" fmla="*/ 80 w 159"/>
                <a:gd name="T13" fmla="*/ 113 h 122"/>
                <a:gd name="T14" fmla="*/ 99 w 159"/>
                <a:gd name="T15" fmla="*/ 113 h 122"/>
                <a:gd name="T16" fmla="*/ 99 w 159"/>
                <a:gd name="T17" fmla="*/ 103 h 122"/>
                <a:gd name="T18" fmla="*/ 70 w 159"/>
                <a:gd name="T19" fmla="*/ 103 h 122"/>
                <a:gd name="T20" fmla="*/ 70 w 159"/>
                <a:gd name="T21" fmla="*/ 122 h 122"/>
                <a:gd name="T22" fmla="*/ 0 w 159"/>
                <a:gd name="T23" fmla="*/ 122 h 122"/>
                <a:gd name="T24" fmla="*/ 0 w 159"/>
                <a:gd name="T25" fmla="*/ 0 h 122"/>
                <a:gd name="T26" fmla="*/ 70 w 159"/>
                <a:gd name="T27" fmla="*/ 0 h 122"/>
                <a:gd name="T28" fmla="*/ 70 w 159"/>
                <a:gd name="T29" fmla="*/ 37 h 122"/>
                <a:gd name="T30" fmla="*/ 159 w 159"/>
                <a:gd name="T31" fmla="*/ 37 h 122"/>
                <a:gd name="T32" fmla="*/ 159 w 159"/>
                <a:gd name="T33" fmla="*/ 103 h 122"/>
                <a:gd name="T34" fmla="*/ 60 w 159"/>
                <a:gd name="T35" fmla="*/ 113 h 122"/>
                <a:gd name="T36" fmla="*/ 60 w 159"/>
                <a:gd name="T37" fmla="*/ 103 h 122"/>
                <a:gd name="T38" fmla="*/ 20 w 159"/>
                <a:gd name="T39" fmla="*/ 103 h 122"/>
                <a:gd name="T40" fmla="*/ 20 w 159"/>
                <a:gd name="T41" fmla="*/ 94 h 122"/>
                <a:gd name="T42" fmla="*/ 50 w 159"/>
                <a:gd name="T43" fmla="*/ 94 h 122"/>
                <a:gd name="T44" fmla="*/ 50 w 159"/>
                <a:gd name="T45" fmla="*/ 85 h 122"/>
                <a:gd name="T46" fmla="*/ 20 w 159"/>
                <a:gd name="T47" fmla="*/ 85 h 122"/>
                <a:gd name="T48" fmla="*/ 20 w 159"/>
                <a:gd name="T49" fmla="*/ 75 h 122"/>
                <a:gd name="T50" fmla="*/ 50 w 159"/>
                <a:gd name="T51" fmla="*/ 75 h 122"/>
                <a:gd name="T52" fmla="*/ 50 w 159"/>
                <a:gd name="T53" fmla="*/ 37 h 122"/>
                <a:gd name="T54" fmla="*/ 60 w 159"/>
                <a:gd name="T55" fmla="*/ 37 h 122"/>
                <a:gd name="T56" fmla="*/ 60 w 159"/>
                <a:gd name="T57" fmla="*/ 9 h 122"/>
                <a:gd name="T58" fmla="*/ 10 w 159"/>
                <a:gd name="T59" fmla="*/ 9 h 122"/>
                <a:gd name="T60" fmla="*/ 10 w 159"/>
                <a:gd name="T61" fmla="*/ 113 h 122"/>
                <a:gd name="T62" fmla="*/ 60 w 159"/>
                <a:gd name="T63" fmla="*/ 113 h 122"/>
                <a:gd name="T64" fmla="*/ 50 w 159"/>
                <a:gd name="T65" fmla="*/ 19 h 122"/>
                <a:gd name="T66" fmla="*/ 50 w 159"/>
                <a:gd name="T67" fmla="*/ 28 h 122"/>
                <a:gd name="T68" fmla="*/ 20 w 159"/>
                <a:gd name="T69" fmla="*/ 28 h 122"/>
                <a:gd name="T70" fmla="*/ 20 w 159"/>
                <a:gd name="T71" fmla="*/ 19 h 122"/>
                <a:gd name="T72" fmla="*/ 50 w 159"/>
                <a:gd name="T73" fmla="*/ 19 h 122"/>
                <a:gd name="T74" fmla="*/ 149 w 159"/>
                <a:gd name="T75" fmla="*/ 94 h 122"/>
                <a:gd name="T76" fmla="*/ 149 w 159"/>
                <a:gd name="T77" fmla="*/ 47 h 122"/>
                <a:gd name="T78" fmla="*/ 60 w 159"/>
                <a:gd name="T79" fmla="*/ 47 h 122"/>
                <a:gd name="T80" fmla="*/ 60 w 159"/>
                <a:gd name="T81" fmla="*/ 94 h 122"/>
                <a:gd name="T82" fmla="*/ 149 w 159"/>
                <a:gd name="T83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9" h="122">
                  <a:moveTo>
                    <a:pt x="159" y="103"/>
                  </a:moveTo>
                  <a:lnTo>
                    <a:pt x="109" y="103"/>
                  </a:lnTo>
                  <a:lnTo>
                    <a:pt x="109" y="113"/>
                  </a:lnTo>
                  <a:lnTo>
                    <a:pt x="129" y="113"/>
                  </a:lnTo>
                  <a:lnTo>
                    <a:pt x="129" y="122"/>
                  </a:lnTo>
                  <a:lnTo>
                    <a:pt x="80" y="122"/>
                  </a:lnTo>
                  <a:lnTo>
                    <a:pt x="80" y="113"/>
                  </a:lnTo>
                  <a:lnTo>
                    <a:pt x="99" y="113"/>
                  </a:lnTo>
                  <a:lnTo>
                    <a:pt x="99" y="103"/>
                  </a:lnTo>
                  <a:lnTo>
                    <a:pt x="70" y="103"/>
                  </a:lnTo>
                  <a:lnTo>
                    <a:pt x="70" y="122"/>
                  </a:lnTo>
                  <a:lnTo>
                    <a:pt x="0" y="122"/>
                  </a:lnTo>
                  <a:lnTo>
                    <a:pt x="0" y="0"/>
                  </a:lnTo>
                  <a:lnTo>
                    <a:pt x="70" y="0"/>
                  </a:lnTo>
                  <a:lnTo>
                    <a:pt x="70" y="37"/>
                  </a:lnTo>
                  <a:lnTo>
                    <a:pt x="159" y="37"/>
                  </a:lnTo>
                  <a:lnTo>
                    <a:pt x="159" y="103"/>
                  </a:lnTo>
                  <a:close/>
                  <a:moveTo>
                    <a:pt x="60" y="113"/>
                  </a:moveTo>
                  <a:lnTo>
                    <a:pt x="60" y="103"/>
                  </a:lnTo>
                  <a:lnTo>
                    <a:pt x="20" y="103"/>
                  </a:lnTo>
                  <a:lnTo>
                    <a:pt x="20" y="94"/>
                  </a:lnTo>
                  <a:lnTo>
                    <a:pt x="50" y="94"/>
                  </a:lnTo>
                  <a:lnTo>
                    <a:pt x="50" y="85"/>
                  </a:lnTo>
                  <a:lnTo>
                    <a:pt x="20" y="85"/>
                  </a:lnTo>
                  <a:lnTo>
                    <a:pt x="20" y="75"/>
                  </a:lnTo>
                  <a:lnTo>
                    <a:pt x="50" y="75"/>
                  </a:lnTo>
                  <a:lnTo>
                    <a:pt x="50" y="37"/>
                  </a:lnTo>
                  <a:lnTo>
                    <a:pt x="60" y="37"/>
                  </a:lnTo>
                  <a:lnTo>
                    <a:pt x="60" y="9"/>
                  </a:lnTo>
                  <a:lnTo>
                    <a:pt x="10" y="9"/>
                  </a:lnTo>
                  <a:lnTo>
                    <a:pt x="10" y="113"/>
                  </a:lnTo>
                  <a:lnTo>
                    <a:pt x="60" y="113"/>
                  </a:lnTo>
                  <a:close/>
                  <a:moveTo>
                    <a:pt x="50" y="19"/>
                  </a:moveTo>
                  <a:lnTo>
                    <a:pt x="50" y="28"/>
                  </a:lnTo>
                  <a:lnTo>
                    <a:pt x="20" y="28"/>
                  </a:lnTo>
                  <a:lnTo>
                    <a:pt x="20" y="19"/>
                  </a:lnTo>
                  <a:lnTo>
                    <a:pt x="50" y="19"/>
                  </a:lnTo>
                  <a:close/>
                  <a:moveTo>
                    <a:pt x="149" y="94"/>
                  </a:moveTo>
                  <a:lnTo>
                    <a:pt x="149" y="47"/>
                  </a:lnTo>
                  <a:lnTo>
                    <a:pt x="60" y="47"/>
                  </a:lnTo>
                  <a:lnTo>
                    <a:pt x="60" y="94"/>
                  </a:lnTo>
                  <a:lnTo>
                    <a:pt x="149" y="9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CB0F337B-2DF7-4E6D-A4C0-803A297ADD18}"/>
                </a:ext>
              </a:extLst>
            </p:cNvPr>
            <p:cNvGrpSpPr/>
            <p:nvPr/>
          </p:nvGrpSpPr>
          <p:grpSpPr>
            <a:xfrm>
              <a:off x="7035800" y="4556134"/>
              <a:ext cx="258763" cy="263526"/>
              <a:chOff x="7035800" y="4556134"/>
              <a:chExt cx="258763" cy="263526"/>
            </a:xfrm>
          </p:grpSpPr>
          <p:sp>
            <p:nvSpPr>
              <p:cNvPr id="179" name="Freeform 67">
                <a:extLst>
                  <a:ext uri="{FF2B5EF4-FFF2-40B4-BE49-F238E27FC236}">
                    <a16:creationId xmlns:a16="http://schemas.microsoft.com/office/drawing/2014/main" id="{EBA9FF3E-7927-494E-845D-9CDE94B2F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2313" y="4678372"/>
                <a:ext cx="182563" cy="76200"/>
              </a:xfrm>
              <a:custGeom>
                <a:avLst/>
                <a:gdLst>
                  <a:gd name="T0" fmla="*/ 488 w 523"/>
                  <a:gd name="T1" fmla="*/ 0 h 228"/>
                  <a:gd name="T2" fmla="*/ 36 w 523"/>
                  <a:gd name="T3" fmla="*/ 0 h 228"/>
                  <a:gd name="T4" fmla="*/ 0 w 523"/>
                  <a:gd name="T5" fmla="*/ 40 h 228"/>
                  <a:gd name="T6" fmla="*/ 0 w 523"/>
                  <a:gd name="T7" fmla="*/ 211 h 228"/>
                  <a:gd name="T8" fmla="*/ 62 w 523"/>
                  <a:gd name="T9" fmla="*/ 228 h 228"/>
                  <a:gd name="T10" fmla="*/ 62 w 523"/>
                  <a:gd name="T11" fmla="*/ 62 h 228"/>
                  <a:gd name="T12" fmla="*/ 460 w 523"/>
                  <a:gd name="T13" fmla="*/ 62 h 228"/>
                  <a:gd name="T14" fmla="*/ 460 w 523"/>
                  <a:gd name="T15" fmla="*/ 227 h 228"/>
                  <a:gd name="T16" fmla="*/ 523 w 523"/>
                  <a:gd name="T17" fmla="*/ 209 h 228"/>
                  <a:gd name="T18" fmla="*/ 523 w 523"/>
                  <a:gd name="T19" fmla="*/ 40 h 228"/>
                  <a:gd name="T20" fmla="*/ 488 w 523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3" h="228">
                    <a:moveTo>
                      <a:pt x="488" y="0"/>
                    </a:moveTo>
                    <a:lnTo>
                      <a:pt x="36" y="0"/>
                    </a:lnTo>
                    <a:cubicBezTo>
                      <a:pt x="17" y="0"/>
                      <a:pt x="0" y="16"/>
                      <a:pt x="0" y="40"/>
                    </a:cubicBezTo>
                    <a:lnTo>
                      <a:pt x="0" y="211"/>
                    </a:lnTo>
                    <a:lnTo>
                      <a:pt x="62" y="228"/>
                    </a:lnTo>
                    <a:lnTo>
                      <a:pt x="62" y="62"/>
                    </a:lnTo>
                    <a:lnTo>
                      <a:pt x="460" y="62"/>
                    </a:lnTo>
                    <a:lnTo>
                      <a:pt x="460" y="227"/>
                    </a:lnTo>
                    <a:lnTo>
                      <a:pt x="523" y="209"/>
                    </a:lnTo>
                    <a:lnTo>
                      <a:pt x="523" y="40"/>
                    </a:lnTo>
                    <a:cubicBezTo>
                      <a:pt x="523" y="16"/>
                      <a:pt x="505" y="0"/>
                      <a:pt x="488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Rectangle 68">
                <a:extLst>
                  <a:ext uri="{FF2B5EF4-FFF2-40B4-BE49-F238E27FC236}">
                    <a16:creationId xmlns:a16="http://schemas.microsoft.com/office/drawing/2014/main" id="{81329368-37D4-4D88-A5B4-4932E0538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3275" y="4643447"/>
                <a:ext cx="22225" cy="53975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Freeform 69">
                <a:extLst>
                  <a:ext uri="{FF2B5EF4-FFF2-40B4-BE49-F238E27FC236}">
                    <a16:creationId xmlns:a16="http://schemas.microsoft.com/office/drawing/2014/main" id="{C8D654BA-B0E3-478E-B824-26607A1DAA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5175" y="4556134"/>
                <a:ext cx="98425" cy="87313"/>
              </a:xfrm>
              <a:custGeom>
                <a:avLst/>
                <a:gdLst>
                  <a:gd name="T0" fmla="*/ 240 w 278"/>
                  <a:gd name="T1" fmla="*/ 0 h 264"/>
                  <a:gd name="T2" fmla="*/ 38 w 278"/>
                  <a:gd name="T3" fmla="*/ 0 h 264"/>
                  <a:gd name="T4" fmla="*/ 0 w 278"/>
                  <a:gd name="T5" fmla="*/ 39 h 264"/>
                  <a:gd name="T6" fmla="*/ 0 w 278"/>
                  <a:gd name="T7" fmla="*/ 226 h 264"/>
                  <a:gd name="T8" fmla="*/ 38 w 278"/>
                  <a:gd name="T9" fmla="*/ 264 h 264"/>
                  <a:gd name="T10" fmla="*/ 238 w 278"/>
                  <a:gd name="T11" fmla="*/ 264 h 264"/>
                  <a:gd name="T12" fmla="*/ 277 w 278"/>
                  <a:gd name="T13" fmla="*/ 226 h 264"/>
                  <a:gd name="T14" fmla="*/ 277 w 278"/>
                  <a:gd name="T15" fmla="*/ 39 h 264"/>
                  <a:gd name="T16" fmla="*/ 240 w 278"/>
                  <a:gd name="T17" fmla="*/ 0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8" h="264">
                    <a:moveTo>
                      <a:pt x="240" y="0"/>
                    </a:moveTo>
                    <a:lnTo>
                      <a:pt x="38" y="0"/>
                    </a:lnTo>
                    <a:cubicBezTo>
                      <a:pt x="17" y="0"/>
                      <a:pt x="0" y="18"/>
                      <a:pt x="0" y="39"/>
                    </a:cubicBezTo>
                    <a:lnTo>
                      <a:pt x="0" y="226"/>
                    </a:lnTo>
                    <a:cubicBezTo>
                      <a:pt x="0" y="247"/>
                      <a:pt x="17" y="264"/>
                      <a:pt x="38" y="264"/>
                    </a:cubicBezTo>
                    <a:lnTo>
                      <a:pt x="238" y="264"/>
                    </a:lnTo>
                    <a:cubicBezTo>
                      <a:pt x="259" y="264"/>
                      <a:pt x="277" y="247"/>
                      <a:pt x="277" y="226"/>
                    </a:cubicBezTo>
                    <a:lnTo>
                      <a:pt x="277" y="39"/>
                    </a:lnTo>
                    <a:cubicBezTo>
                      <a:pt x="278" y="18"/>
                      <a:pt x="261" y="0"/>
                      <a:pt x="240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Freeform 70">
                <a:extLst>
                  <a:ext uri="{FF2B5EF4-FFF2-40B4-BE49-F238E27FC236}">
                    <a16:creationId xmlns:a16="http://schemas.microsoft.com/office/drawing/2014/main" id="{E625C03A-4C4D-4AB1-92E4-954CA53F55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35800" y="4732347"/>
                <a:ext cx="96838" cy="87313"/>
              </a:xfrm>
              <a:custGeom>
                <a:avLst/>
                <a:gdLst>
                  <a:gd name="T0" fmla="*/ 239 w 277"/>
                  <a:gd name="T1" fmla="*/ 0 h 264"/>
                  <a:gd name="T2" fmla="*/ 39 w 277"/>
                  <a:gd name="T3" fmla="*/ 0 h 264"/>
                  <a:gd name="T4" fmla="*/ 0 w 277"/>
                  <a:gd name="T5" fmla="*/ 38 h 264"/>
                  <a:gd name="T6" fmla="*/ 0 w 277"/>
                  <a:gd name="T7" fmla="*/ 225 h 264"/>
                  <a:gd name="T8" fmla="*/ 39 w 277"/>
                  <a:gd name="T9" fmla="*/ 264 h 264"/>
                  <a:gd name="T10" fmla="*/ 239 w 277"/>
                  <a:gd name="T11" fmla="*/ 264 h 264"/>
                  <a:gd name="T12" fmla="*/ 277 w 277"/>
                  <a:gd name="T13" fmla="*/ 225 h 264"/>
                  <a:gd name="T14" fmla="*/ 277 w 277"/>
                  <a:gd name="T15" fmla="*/ 38 h 264"/>
                  <a:gd name="T16" fmla="*/ 239 w 277"/>
                  <a:gd name="T17" fmla="*/ 0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7" h="264">
                    <a:moveTo>
                      <a:pt x="239" y="0"/>
                    </a:moveTo>
                    <a:lnTo>
                      <a:pt x="39" y="0"/>
                    </a:lnTo>
                    <a:cubicBezTo>
                      <a:pt x="18" y="0"/>
                      <a:pt x="0" y="17"/>
                      <a:pt x="0" y="38"/>
                    </a:cubicBezTo>
                    <a:lnTo>
                      <a:pt x="0" y="225"/>
                    </a:lnTo>
                    <a:cubicBezTo>
                      <a:pt x="0" y="246"/>
                      <a:pt x="18" y="264"/>
                      <a:pt x="39" y="264"/>
                    </a:cubicBezTo>
                    <a:lnTo>
                      <a:pt x="239" y="264"/>
                    </a:lnTo>
                    <a:cubicBezTo>
                      <a:pt x="260" y="264"/>
                      <a:pt x="277" y="246"/>
                      <a:pt x="277" y="225"/>
                    </a:cubicBezTo>
                    <a:lnTo>
                      <a:pt x="277" y="38"/>
                    </a:lnTo>
                    <a:cubicBezTo>
                      <a:pt x="277" y="17"/>
                      <a:pt x="260" y="0"/>
                      <a:pt x="239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71">
                <a:extLst>
                  <a:ext uri="{FF2B5EF4-FFF2-40B4-BE49-F238E27FC236}">
                    <a16:creationId xmlns:a16="http://schemas.microsoft.com/office/drawing/2014/main" id="{EC0873C5-9D62-46A9-93A7-C77ABC92E2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6138" y="4732347"/>
                <a:ext cx="98425" cy="87313"/>
              </a:xfrm>
              <a:custGeom>
                <a:avLst/>
                <a:gdLst>
                  <a:gd name="T0" fmla="*/ 238 w 278"/>
                  <a:gd name="T1" fmla="*/ 0 h 264"/>
                  <a:gd name="T2" fmla="*/ 38 w 278"/>
                  <a:gd name="T3" fmla="*/ 0 h 264"/>
                  <a:gd name="T4" fmla="*/ 0 w 278"/>
                  <a:gd name="T5" fmla="*/ 38 h 264"/>
                  <a:gd name="T6" fmla="*/ 0 w 278"/>
                  <a:gd name="T7" fmla="*/ 225 h 264"/>
                  <a:gd name="T8" fmla="*/ 38 w 278"/>
                  <a:gd name="T9" fmla="*/ 264 h 264"/>
                  <a:gd name="T10" fmla="*/ 238 w 278"/>
                  <a:gd name="T11" fmla="*/ 264 h 264"/>
                  <a:gd name="T12" fmla="*/ 277 w 278"/>
                  <a:gd name="T13" fmla="*/ 225 h 264"/>
                  <a:gd name="T14" fmla="*/ 277 w 278"/>
                  <a:gd name="T15" fmla="*/ 38 h 264"/>
                  <a:gd name="T16" fmla="*/ 238 w 278"/>
                  <a:gd name="T17" fmla="*/ 0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8" h="264">
                    <a:moveTo>
                      <a:pt x="238" y="0"/>
                    </a:moveTo>
                    <a:lnTo>
                      <a:pt x="38" y="0"/>
                    </a:lnTo>
                    <a:cubicBezTo>
                      <a:pt x="17" y="0"/>
                      <a:pt x="0" y="17"/>
                      <a:pt x="0" y="38"/>
                    </a:cubicBezTo>
                    <a:lnTo>
                      <a:pt x="0" y="225"/>
                    </a:lnTo>
                    <a:cubicBezTo>
                      <a:pt x="0" y="246"/>
                      <a:pt x="17" y="264"/>
                      <a:pt x="38" y="264"/>
                    </a:cubicBezTo>
                    <a:lnTo>
                      <a:pt x="238" y="264"/>
                    </a:lnTo>
                    <a:cubicBezTo>
                      <a:pt x="259" y="264"/>
                      <a:pt x="277" y="246"/>
                      <a:pt x="277" y="225"/>
                    </a:cubicBezTo>
                    <a:lnTo>
                      <a:pt x="277" y="38"/>
                    </a:lnTo>
                    <a:cubicBezTo>
                      <a:pt x="278" y="17"/>
                      <a:pt x="261" y="0"/>
                      <a:pt x="238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1" name="Group 74">
              <a:extLst>
                <a:ext uri="{FF2B5EF4-FFF2-40B4-BE49-F238E27FC236}">
                  <a16:creationId xmlns:a16="http://schemas.microsoft.com/office/drawing/2014/main" id="{A450384E-C747-4CD1-ADAD-77671786AC7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945300" y="3624271"/>
              <a:ext cx="257175" cy="231776"/>
              <a:chOff x="4375" y="2283"/>
              <a:chExt cx="162" cy="146"/>
            </a:xfrm>
            <a:solidFill>
              <a:schemeClr val="bg2"/>
            </a:solidFill>
          </p:grpSpPr>
          <p:sp>
            <p:nvSpPr>
              <p:cNvPr id="173" name="Rectangle 75">
                <a:extLst>
                  <a:ext uri="{FF2B5EF4-FFF2-40B4-BE49-F238E27FC236}">
                    <a16:creationId xmlns:a16="http://schemas.microsoft.com/office/drawing/2014/main" id="{162C8395-0F8B-4B0E-A9A5-174271D490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85" y="2348"/>
                <a:ext cx="23" cy="6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Rectangle 76">
                <a:extLst>
                  <a:ext uri="{FF2B5EF4-FFF2-40B4-BE49-F238E27FC236}">
                    <a16:creationId xmlns:a16="http://schemas.microsoft.com/office/drawing/2014/main" id="{F3EE2458-3070-461F-B470-1D932B9635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5" y="2376"/>
                <a:ext cx="23" cy="4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Rectangle 77">
                <a:extLst>
                  <a:ext uri="{FF2B5EF4-FFF2-40B4-BE49-F238E27FC236}">
                    <a16:creationId xmlns:a16="http://schemas.microsoft.com/office/drawing/2014/main" id="{069186B8-5DDF-4B16-8C79-4C2E26B154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4" y="2330"/>
                <a:ext cx="23" cy="8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Rectangle 78">
                <a:extLst>
                  <a:ext uri="{FF2B5EF4-FFF2-40B4-BE49-F238E27FC236}">
                    <a16:creationId xmlns:a16="http://schemas.microsoft.com/office/drawing/2014/main" id="{C2865408-73B5-4283-BEF7-3CCC7EC763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4" y="2367"/>
                <a:ext cx="23" cy="4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Rectangle 79">
                <a:extLst>
                  <a:ext uri="{FF2B5EF4-FFF2-40B4-BE49-F238E27FC236}">
                    <a16:creationId xmlns:a16="http://schemas.microsoft.com/office/drawing/2014/main" id="{2A59308F-06DE-452A-8E21-3AC69352D5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4" y="2314"/>
                <a:ext cx="24" cy="10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Freeform 80">
                <a:extLst>
                  <a:ext uri="{FF2B5EF4-FFF2-40B4-BE49-F238E27FC236}">
                    <a16:creationId xmlns:a16="http://schemas.microsoft.com/office/drawing/2014/main" id="{30C9F491-18DE-4E74-B473-AE304BAC27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5" y="2283"/>
                <a:ext cx="162" cy="146"/>
              </a:xfrm>
              <a:custGeom>
                <a:avLst/>
                <a:gdLst>
                  <a:gd name="T0" fmla="*/ 7 w 162"/>
                  <a:gd name="T1" fmla="*/ 140 h 146"/>
                  <a:gd name="T2" fmla="*/ 7 w 162"/>
                  <a:gd name="T3" fmla="*/ 0 h 146"/>
                  <a:gd name="T4" fmla="*/ 0 w 162"/>
                  <a:gd name="T5" fmla="*/ 0 h 146"/>
                  <a:gd name="T6" fmla="*/ 0 w 162"/>
                  <a:gd name="T7" fmla="*/ 146 h 146"/>
                  <a:gd name="T8" fmla="*/ 162 w 162"/>
                  <a:gd name="T9" fmla="*/ 146 h 146"/>
                  <a:gd name="T10" fmla="*/ 162 w 162"/>
                  <a:gd name="T11" fmla="*/ 140 h 146"/>
                  <a:gd name="T12" fmla="*/ 7 w 162"/>
                  <a:gd name="T13" fmla="*/ 14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2" h="146">
                    <a:moveTo>
                      <a:pt x="7" y="14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0" y="146"/>
                    </a:lnTo>
                    <a:lnTo>
                      <a:pt x="162" y="146"/>
                    </a:lnTo>
                    <a:lnTo>
                      <a:pt x="162" y="140"/>
                    </a:lnTo>
                    <a:lnTo>
                      <a:pt x="7" y="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72" name="Freeform 85">
              <a:extLst>
                <a:ext uri="{FF2B5EF4-FFF2-40B4-BE49-F238E27FC236}">
                  <a16:creationId xmlns:a16="http://schemas.microsoft.com/office/drawing/2014/main" id="{512413D1-65A1-442A-B909-13DE727136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10525" y="3279776"/>
              <a:ext cx="252412" cy="222250"/>
            </a:xfrm>
            <a:custGeom>
              <a:avLst/>
              <a:gdLst>
                <a:gd name="T0" fmla="*/ 512 w 512"/>
                <a:gd name="T1" fmla="*/ 320 h 480"/>
                <a:gd name="T2" fmla="*/ 416 w 512"/>
                <a:gd name="T3" fmla="*/ 320 h 480"/>
                <a:gd name="T4" fmla="*/ 416 w 512"/>
                <a:gd name="T5" fmla="*/ 384 h 480"/>
                <a:gd name="T6" fmla="*/ 160 w 512"/>
                <a:gd name="T7" fmla="*/ 384 h 480"/>
                <a:gd name="T8" fmla="*/ 64 w 512"/>
                <a:gd name="T9" fmla="*/ 480 h 480"/>
                <a:gd name="T10" fmla="*/ 64 w 512"/>
                <a:gd name="T11" fmla="*/ 384 h 480"/>
                <a:gd name="T12" fmla="*/ 0 w 512"/>
                <a:gd name="T13" fmla="*/ 384 h 480"/>
                <a:gd name="T14" fmla="*/ 0 w 512"/>
                <a:gd name="T15" fmla="*/ 96 h 480"/>
                <a:gd name="T16" fmla="*/ 64 w 512"/>
                <a:gd name="T17" fmla="*/ 96 h 480"/>
                <a:gd name="T18" fmla="*/ 64 w 512"/>
                <a:gd name="T19" fmla="*/ 0 h 480"/>
                <a:gd name="T20" fmla="*/ 512 w 512"/>
                <a:gd name="T21" fmla="*/ 0 h 480"/>
                <a:gd name="T22" fmla="*/ 512 w 512"/>
                <a:gd name="T23" fmla="*/ 320 h 480"/>
                <a:gd name="T24" fmla="*/ 384 w 512"/>
                <a:gd name="T25" fmla="*/ 128 h 480"/>
                <a:gd name="T26" fmla="*/ 32 w 512"/>
                <a:gd name="T27" fmla="*/ 128 h 480"/>
                <a:gd name="T28" fmla="*/ 32 w 512"/>
                <a:gd name="T29" fmla="*/ 352 h 480"/>
                <a:gd name="T30" fmla="*/ 96 w 512"/>
                <a:gd name="T31" fmla="*/ 352 h 480"/>
                <a:gd name="T32" fmla="*/ 96 w 512"/>
                <a:gd name="T33" fmla="*/ 403 h 480"/>
                <a:gd name="T34" fmla="*/ 122 w 512"/>
                <a:gd name="T35" fmla="*/ 378 h 480"/>
                <a:gd name="T36" fmla="*/ 147 w 512"/>
                <a:gd name="T37" fmla="*/ 352 h 480"/>
                <a:gd name="T38" fmla="*/ 384 w 512"/>
                <a:gd name="T39" fmla="*/ 352 h 480"/>
                <a:gd name="T40" fmla="*/ 384 w 512"/>
                <a:gd name="T41" fmla="*/ 128 h 480"/>
                <a:gd name="T42" fmla="*/ 480 w 512"/>
                <a:gd name="T43" fmla="*/ 32 h 480"/>
                <a:gd name="T44" fmla="*/ 96 w 512"/>
                <a:gd name="T45" fmla="*/ 32 h 480"/>
                <a:gd name="T46" fmla="*/ 96 w 512"/>
                <a:gd name="T47" fmla="*/ 96 h 480"/>
                <a:gd name="T48" fmla="*/ 416 w 512"/>
                <a:gd name="T49" fmla="*/ 96 h 480"/>
                <a:gd name="T50" fmla="*/ 416 w 512"/>
                <a:gd name="T51" fmla="*/ 288 h 480"/>
                <a:gd name="T52" fmla="*/ 480 w 512"/>
                <a:gd name="T53" fmla="*/ 288 h 480"/>
                <a:gd name="T54" fmla="*/ 480 w 512"/>
                <a:gd name="T55" fmla="*/ 32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12" h="480">
                  <a:moveTo>
                    <a:pt x="512" y="320"/>
                  </a:moveTo>
                  <a:lnTo>
                    <a:pt x="416" y="320"/>
                  </a:lnTo>
                  <a:lnTo>
                    <a:pt x="416" y="384"/>
                  </a:lnTo>
                  <a:lnTo>
                    <a:pt x="160" y="384"/>
                  </a:lnTo>
                  <a:lnTo>
                    <a:pt x="64" y="480"/>
                  </a:lnTo>
                  <a:lnTo>
                    <a:pt x="64" y="384"/>
                  </a:lnTo>
                  <a:lnTo>
                    <a:pt x="0" y="384"/>
                  </a:lnTo>
                  <a:lnTo>
                    <a:pt x="0" y="96"/>
                  </a:lnTo>
                  <a:lnTo>
                    <a:pt x="64" y="96"/>
                  </a:lnTo>
                  <a:lnTo>
                    <a:pt x="64" y="0"/>
                  </a:lnTo>
                  <a:lnTo>
                    <a:pt x="512" y="0"/>
                  </a:lnTo>
                  <a:lnTo>
                    <a:pt x="512" y="320"/>
                  </a:lnTo>
                  <a:close/>
                  <a:moveTo>
                    <a:pt x="384" y="128"/>
                  </a:moveTo>
                  <a:lnTo>
                    <a:pt x="32" y="128"/>
                  </a:lnTo>
                  <a:lnTo>
                    <a:pt x="32" y="352"/>
                  </a:lnTo>
                  <a:lnTo>
                    <a:pt x="96" y="352"/>
                  </a:lnTo>
                  <a:lnTo>
                    <a:pt x="96" y="403"/>
                  </a:lnTo>
                  <a:cubicBezTo>
                    <a:pt x="105" y="395"/>
                    <a:pt x="113" y="386"/>
                    <a:pt x="122" y="378"/>
                  </a:cubicBezTo>
                  <a:cubicBezTo>
                    <a:pt x="130" y="369"/>
                    <a:pt x="138" y="361"/>
                    <a:pt x="147" y="352"/>
                  </a:cubicBezTo>
                  <a:lnTo>
                    <a:pt x="384" y="352"/>
                  </a:lnTo>
                  <a:lnTo>
                    <a:pt x="384" y="128"/>
                  </a:lnTo>
                  <a:close/>
                  <a:moveTo>
                    <a:pt x="480" y="32"/>
                  </a:moveTo>
                  <a:lnTo>
                    <a:pt x="96" y="32"/>
                  </a:lnTo>
                  <a:lnTo>
                    <a:pt x="96" y="96"/>
                  </a:lnTo>
                  <a:lnTo>
                    <a:pt x="416" y="96"/>
                  </a:lnTo>
                  <a:lnTo>
                    <a:pt x="416" y="288"/>
                  </a:lnTo>
                  <a:lnTo>
                    <a:pt x="480" y="288"/>
                  </a:lnTo>
                  <a:lnTo>
                    <a:pt x="480" y="32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20" name="Picture 219">
            <a:extLst>
              <a:ext uri="{FF2B5EF4-FFF2-40B4-BE49-F238E27FC236}">
                <a16:creationId xmlns:a16="http://schemas.microsoft.com/office/drawing/2014/main" id="{9B4F34E2-ACF2-4332-91FA-73D85B786163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860651" y="4251428"/>
            <a:ext cx="884475" cy="884475"/>
          </a:xfrm>
          <a:prstGeom prst="rect">
            <a:avLst/>
          </a:prstGeom>
        </p:spPr>
      </p:pic>
      <p:sp>
        <p:nvSpPr>
          <p:cNvPr id="213" name="TextBox 212">
            <a:extLst>
              <a:ext uri="{FF2B5EF4-FFF2-40B4-BE49-F238E27FC236}">
                <a16:creationId xmlns:a16="http://schemas.microsoft.com/office/drawing/2014/main" id="{EBA7DE47-1765-4942-918D-34D6EF45B1E9}"/>
              </a:ext>
            </a:extLst>
          </p:cNvPr>
          <p:cNvSpPr txBox="1"/>
          <p:nvPr/>
        </p:nvSpPr>
        <p:spPr>
          <a:xfrm>
            <a:off x="2875790" y="2832952"/>
            <a:ext cx="1814151" cy="37856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none" lIns="91440" tIns="91440" rIns="91440" bIns="9144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Subscription request</a:t>
            </a:r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551D8F73-3559-4AD4-A66E-9E513106BAB5}"/>
              </a:ext>
            </a:extLst>
          </p:cNvPr>
          <p:cNvSpPr/>
          <p:nvPr/>
        </p:nvSpPr>
        <p:spPr bwMode="auto">
          <a:xfrm>
            <a:off x="2486282" y="2825178"/>
            <a:ext cx="399404" cy="394112"/>
          </a:xfrm>
          <a:prstGeom prst="ellipse">
            <a:avLst/>
          </a:prstGeom>
          <a:solidFill>
            <a:schemeClr val="bg2"/>
          </a:solidFill>
          <a:ln w="31750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accent1"/>
                </a:solidFill>
                <a:cs typeface="Segoe UI" pitchFamily="34" charset="0"/>
              </a:rPr>
              <a:t>1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1C5F7C95-2D80-4F04-A8EE-136F06EA7E1B}"/>
              </a:ext>
            </a:extLst>
          </p:cNvPr>
          <p:cNvSpPr txBox="1"/>
          <p:nvPr/>
        </p:nvSpPr>
        <p:spPr>
          <a:xfrm>
            <a:off x="2875790" y="3369176"/>
            <a:ext cx="3551421" cy="37856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none" lIns="91440" tIns="91440" rIns="91440" bIns="9144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Subscription response – HTTP 201 Created</a:t>
            </a:r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45EA464C-B42D-48F6-BED3-DFC027257FCE}"/>
              </a:ext>
            </a:extLst>
          </p:cNvPr>
          <p:cNvSpPr/>
          <p:nvPr/>
        </p:nvSpPr>
        <p:spPr bwMode="auto">
          <a:xfrm>
            <a:off x="2486282" y="3361402"/>
            <a:ext cx="399404" cy="394112"/>
          </a:xfrm>
          <a:prstGeom prst="ellipse">
            <a:avLst/>
          </a:prstGeom>
          <a:solidFill>
            <a:schemeClr val="bg2"/>
          </a:solidFill>
          <a:ln w="31750">
            <a:solidFill>
              <a:schemeClr val="accent3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cs typeface="Segoe UI" pitchFamily="34" charset="0"/>
              </a:rPr>
              <a:t>2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8C2738DC-B61E-41E2-B8EF-F2321DA9F6E9}"/>
              </a:ext>
            </a:extLst>
          </p:cNvPr>
          <p:cNvSpPr txBox="1"/>
          <p:nvPr/>
        </p:nvSpPr>
        <p:spPr>
          <a:xfrm>
            <a:off x="2875790" y="4553079"/>
            <a:ext cx="1193289" cy="37856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lIns="91440" tIns="91440" rIns="91440" bIns="9144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Notifications</a:t>
            </a:r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27481F5C-C2BE-4591-97EE-B4799F9F67BC}"/>
              </a:ext>
            </a:extLst>
          </p:cNvPr>
          <p:cNvSpPr/>
          <p:nvPr/>
        </p:nvSpPr>
        <p:spPr bwMode="auto">
          <a:xfrm>
            <a:off x="2486282" y="4545305"/>
            <a:ext cx="399404" cy="394112"/>
          </a:xfrm>
          <a:prstGeom prst="ellipse">
            <a:avLst/>
          </a:prstGeom>
          <a:solidFill>
            <a:schemeClr val="bg2"/>
          </a:solidFill>
          <a:ln w="31750">
            <a:solidFill>
              <a:schemeClr val="accent3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ea typeface="Segoe UI" pitchFamily="34" charset="0"/>
                <a:cs typeface="Segoe UI" pitchFamily="34" charset="0"/>
              </a:rPr>
              <a:t>3</a:t>
            </a:r>
          </a:p>
        </p:txBody>
      </p: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55043BBF-7D81-4335-90AA-1F30A5787DFD}"/>
              </a:ext>
            </a:extLst>
          </p:cNvPr>
          <p:cNvGrpSpPr/>
          <p:nvPr/>
        </p:nvGrpSpPr>
        <p:grpSpPr>
          <a:xfrm>
            <a:off x="820163" y="2994313"/>
            <a:ext cx="981866" cy="665252"/>
            <a:chOff x="-200714" y="2931614"/>
            <a:chExt cx="981866" cy="665252"/>
          </a:xfrm>
        </p:grpSpPr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FC210808-9750-4479-AE7C-0A62BA2704C8}"/>
                </a:ext>
              </a:extLst>
            </p:cNvPr>
            <p:cNvSpPr/>
            <p:nvPr/>
          </p:nvSpPr>
          <p:spPr bwMode="auto">
            <a:xfrm>
              <a:off x="-200714" y="2931614"/>
              <a:ext cx="981866" cy="665252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AEF2FABE-32AE-48A4-9C46-877423BBE44D}"/>
                </a:ext>
              </a:extLst>
            </p:cNvPr>
            <p:cNvSpPr/>
            <p:nvPr/>
          </p:nvSpPr>
          <p:spPr bwMode="auto">
            <a:xfrm>
              <a:off x="-142695" y="3069085"/>
              <a:ext cx="865829" cy="475400"/>
            </a:xfrm>
            <a:prstGeom prst="rect">
              <a:avLst/>
            </a:prstGeom>
            <a:solidFill>
              <a:srgbClr val="F2F2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C9B3CDF7-8E2E-45CB-ADF0-80E151608686}"/>
                </a:ext>
              </a:extLst>
            </p:cNvPr>
            <p:cNvSpPr/>
            <p:nvPr/>
          </p:nvSpPr>
          <p:spPr bwMode="auto">
            <a:xfrm>
              <a:off x="-64589" y="3165325"/>
              <a:ext cx="288892" cy="294113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30567F4B-8175-49E7-BC46-41DA299B1706}"/>
                </a:ext>
              </a:extLst>
            </p:cNvPr>
            <p:cNvSpPr/>
            <p:nvPr/>
          </p:nvSpPr>
          <p:spPr bwMode="auto">
            <a:xfrm>
              <a:off x="335765" y="3165325"/>
              <a:ext cx="313612" cy="45719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675482C1-8043-4FF1-90F9-6DB09E5EF288}"/>
                </a:ext>
              </a:extLst>
            </p:cNvPr>
            <p:cNvSpPr/>
            <p:nvPr/>
          </p:nvSpPr>
          <p:spPr bwMode="auto">
            <a:xfrm>
              <a:off x="335765" y="3253095"/>
              <a:ext cx="313612" cy="45719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3A68C237-D335-49F7-BD28-763BFDC9C2DF}"/>
                </a:ext>
              </a:extLst>
            </p:cNvPr>
            <p:cNvSpPr/>
            <p:nvPr/>
          </p:nvSpPr>
          <p:spPr bwMode="auto">
            <a:xfrm>
              <a:off x="335765" y="3334176"/>
              <a:ext cx="313612" cy="45719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0B2D09F7-2F4F-4BD4-8602-AA41F665B092}"/>
                </a:ext>
              </a:extLst>
            </p:cNvPr>
            <p:cNvSpPr/>
            <p:nvPr/>
          </p:nvSpPr>
          <p:spPr bwMode="auto">
            <a:xfrm>
              <a:off x="335765" y="3419583"/>
              <a:ext cx="313612" cy="45719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137777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5138" y="632779"/>
            <a:ext cx="11533187" cy="410369"/>
          </a:xfrm>
        </p:spPr>
        <p:txBody>
          <a:bodyPr/>
          <a:lstStyle/>
          <a:p>
            <a:r>
              <a:rPr lang="en-US" dirty="0"/>
              <a:t>Token validation and notification responses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6C14A49-9F1B-49F8-8484-80D727D143FB}"/>
              </a:ext>
            </a:extLst>
          </p:cNvPr>
          <p:cNvSpPr/>
          <p:nvPr/>
        </p:nvSpPr>
        <p:spPr bwMode="auto">
          <a:xfrm>
            <a:off x="377172" y="1729507"/>
            <a:ext cx="1295892" cy="324985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Application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37CE993-901D-4605-BADF-812C5086EC9C}"/>
              </a:ext>
            </a:extLst>
          </p:cNvPr>
          <p:cNvSpPr/>
          <p:nvPr/>
        </p:nvSpPr>
        <p:spPr bwMode="auto">
          <a:xfrm>
            <a:off x="9509760" y="1731773"/>
            <a:ext cx="2675602" cy="32045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https://graph.microsoft.com/v1.0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B00AE27-C748-4F1B-9C5E-5DECB51FBB84}"/>
              </a:ext>
            </a:extLst>
          </p:cNvPr>
          <p:cNvSpPr/>
          <p:nvPr/>
        </p:nvSpPr>
        <p:spPr bwMode="auto">
          <a:xfrm>
            <a:off x="4490470" y="1731773"/>
            <a:ext cx="2822307" cy="32045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https://contoso.com/api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F32E15F-B6BB-4AC3-A4B7-80C8206B4420}"/>
              </a:ext>
            </a:extLst>
          </p:cNvPr>
          <p:cNvCxnSpPr>
            <a:cxnSpLocks/>
          </p:cNvCxnSpPr>
          <p:nvPr/>
        </p:nvCxnSpPr>
        <p:spPr>
          <a:xfrm>
            <a:off x="11545712" y="2052226"/>
            <a:ext cx="0" cy="4535609"/>
          </a:xfrm>
          <a:prstGeom prst="line">
            <a:avLst/>
          </a:prstGeom>
          <a:ln w="381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EC905D2-39EC-4152-B2E3-95B4C7716C95}"/>
              </a:ext>
            </a:extLst>
          </p:cNvPr>
          <p:cNvCxnSpPr>
            <a:cxnSpLocks/>
          </p:cNvCxnSpPr>
          <p:nvPr/>
        </p:nvCxnSpPr>
        <p:spPr>
          <a:xfrm>
            <a:off x="6170296" y="2052226"/>
            <a:ext cx="0" cy="4535609"/>
          </a:xfrm>
          <a:prstGeom prst="line">
            <a:avLst/>
          </a:prstGeom>
          <a:ln w="381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3D44F09-F5AD-42B6-A458-CEC6E8BB5C82}"/>
              </a:ext>
            </a:extLst>
          </p:cNvPr>
          <p:cNvCxnSpPr>
            <a:cxnSpLocks/>
          </p:cNvCxnSpPr>
          <p:nvPr/>
        </p:nvCxnSpPr>
        <p:spPr>
          <a:xfrm>
            <a:off x="766616" y="2052226"/>
            <a:ext cx="0" cy="4535609"/>
          </a:xfrm>
          <a:prstGeom prst="line">
            <a:avLst/>
          </a:prstGeom>
          <a:ln w="381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15FFC5F-86B9-41A0-862F-41D624B10632}"/>
              </a:ext>
            </a:extLst>
          </p:cNvPr>
          <p:cNvCxnSpPr>
            <a:cxnSpLocks/>
          </p:cNvCxnSpPr>
          <p:nvPr/>
        </p:nvCxnSpPr>
        <p:spPr>
          <a:xfrm>
            <a:off x="783423" y="2553206"/>
            <a:ext cx="10762289" cy="0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9BCE9F5D-23A6-4C6F-82CE-3102C64C2364}"/>
              </a:ext>
            </a:extLst>
          </p:cNvPr>
          <p:cNvSpPr/>
          <p:nvPr/>
        </p:nvSpPr>
        <p:spPr bwMode="auto">
          <a:xfrm>
            <a:off x="4738694" y="2983817"/>
            <a:ext cx="1427803" cy="33401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10 seconds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12C5D5F-B0C3-478B-B848-A791123746C0}"/>
              </a:ext>
            </a:extLst>
          </p:cNvPr>
          <p:cNvCxnSpPr>
            <a:cxnSpLocks/>
          </p:cNvCxnSpPr>
          <p:nvPr/>
        </p:nvCxnSpPr>
        <p:spPr>
          <a:xfrm flipH="1">
            <a:off x="6209230" y="3283600"/>
            <a:ext cx="5167607" cy="0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F80B78C-A7DE-4E60-BAE6-FF8D282155E4}"/>
              </a:ext>
            </a:extLst>
          </p:cNvPr>
          <p:cNvCxnSpPr>
            <a:cxnSpLocks/>
          </p:cNvCxnSpPr>
          <p:nvPr/>
        </p:nvCxnSpPr>
        <p:spPr>
          <a:xfrm flipH="1">
            <a:off x="6313033" y="3037522"/>
            <a:ext cx="5219071" cy="8678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0F1F5C5A-736B-46B0-A112-CCC1729513C3}"/>
              </a:ext>
            </a:extLst>
          </p:cNvPr>
          <p:cNvSpPr txBox="1"/>
          <p:nvPr/>
        </p:nvSpPr>
        <p:spPr>
          <a:xfrm>
            <a:off x="1688995" y="2220140"/>
            <a:ext cx="3414653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tx2"/>
                </a:solidFill>
              </a:rPr>
              <a:t>HTTP POST /subscriptions + subscription in body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54B4ADA-3959-450D-B0A7-A6B0746C6D9C}"/>
              </a:ext>
            </a:extLst>
          </p:cNvPr>
          <p:cNvGrpSpPr/>
          <p:nvPr/>
        </p:nvGrpSpPr>
        <p:grpSpPr>
          <a:xfrm>
            <a:off x="4498842" y="2887024"/>
            <a:ext cx="527602" cy="527600"/>
            <a:chOff x="4963878" y="4740417"/>
            <a:chExt cx="527602" cy="52760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BAA212C-B9E8-4F36-8A20-F9F2A58434CD}"/>
                </a:ext>
              </a:extLst>
            </p:cNvPr>
            <p:cNvSpPr/>
            <p:nvPr/>
          </p:nvSpPr>
          <p:spPr bwMode="auto">
            <a:xfrm>
              <a:off x="4963878" y="4740417"/>
              <a:ext cx="527602" cy="527600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7" name="Freeform 5">
              <a:extLst>
                <a:ext uri="{FF2B5EF4-FFF2-40B4-BE49-F238E27FC236}">
                  <a16:creationId xmlns:a16="http://schemas.microsoft.com/office/drawing/2014/main" id="{CECC5FFC-34D4-42C5-9462-A78B68F791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52442" y="4839181"/>
              <a:ext cx="350472" cy="330072"/>
            </a:xfrm>
            <a:custGeom>
              <a:avLst/>
              <a:gdLst>
                <a:gd name="T0" fmla="*/ 256 w 512"/>
                <a:gd name="T1" fmla="*/ 512 h 512"/>
                <a:gd name="T2" fmla="*/ 188 w 512"/>
                <a:gd name="T3" fmla="*/ 503 h 512"/>
                <a:gd name="T4" fmla="*/ 127 w 512"/>
                <a:gd name="T5" fmla="*/ 478 h 512"/>
                <a:gd name="T6" fmla="*/ 75 w 512"/>
                <a:gd name="T7" fmla="*/ 438 h 512"/>
                <a:gd name="T8" fmla="*/ 35 w 512"/>
                <a:gd name="T9" fmla="*/ 386 h 512"/>
                <a:gd name="T10" fmla="*/ 10 w 512"/>
                <a:gd name="T11" fmla="*/ 324 h 512"/>
                <a:gd name="T12" fmla="*/ 0 w 512"/>
                <a:gd name="T13" fmla="*/ 256 h 512"/>
                <a:gd name="T14" fmla="*/ 10 w 512"/>
                <a:gd name="T15" fmla="*/ 188 h 512"/>
                <a:gd name="T16" fmla="*/ 35 w 512"/>
                <a:gd name="T17" fmla="*/ 127 h 512"/>
                <a:gd name="T18" fmla="*/ 75 w 512"/>
                <a:gd name="T19" fmla="*/ 75 h 512"/>
                <a:gd name="T20" fmla="*/ 127 w 512"/>
                <a:gd name="T21" fmla="*/ 35 h 512"/>
                <a:gd name="T22" fmla="*/ 188 w 512"/>
                <a:gd name="T23" fmla="*/ 10 h 512"/>
                <a:gd name="T24" fmla="*/ 256 w 512"/>
                <a:gd name="T25" fmla="*/ 0 h 512"/>
                <a:gd name="T26" fmla="*/ 324 w 512"/>
                <a:gd name="T27" fmla="*/ 10 h 512"/>
                <a:gd name="T28" fmla="*/ 386 w 512"/>
                <a:gd name="T29" fmla="*/ 35 h 512"/>
                <a:gd name="T30" fmla="*/ 438 w 512"/>
                <a:gd name="T31" fmla="*/ 75 h 512"/>
                <a:gd name="T32" fmla="*/ 478 w 512"/>
                <a:gd name="T33" fmla="*/ 127 h 512"/>
                <a:gd name="T34" fmla="*/ 503 w 512"/>
                <a:gd name="T35" fmla="*/ 188 h 512"/>
                <a:gd name="T36" fmla="*/ 512 w 512"/>
                <a:gd name="T37" fmla="*/ 256 h 512"/>
                <a:gd name="T38" fmla="*/ 503 w 512"/>
                <a:gd name="T39" fmla="*/ 325 h 512"/>
                <a:gd name="T40" fmla="*/ 478 w 512"/>
                <a:gd name="T41" fmla="*/ 386 h 512"/>
                <a:gd name="T42" fmla="*/ 438 w 512"/>
                <a:gd name="T43" fmla="*/ 438 h 512"/>
                <a:gd name="T44" fmla="*/ 386 w 512"/>
                <a:gd name="T45" fmla="*/ 478 h 512"/>
                <a:gd name="T46" fmla="*/ 324 w 512"/>
                <a:gd name="T47" fmla="*/ 503 h 512"/>
                <a:gd name="T48" fmla="*/ 256 w 512"/>
                <a:gd name="T49" fmla="*/ 512 h 512"/>
                <a:gd name="T50" fmla="*/ 256 w 512"/>
                <a:gd name="T51" fmla="*/ 32 h 512"/>
                <a:gd name="T52" fmla="*/ 197 w 512"/>
                <a:gd name="T53" fmla="*/ 40 h 512"/>
                <a:gd name="T54" fmla="*/ 144 w 512"/>
                <a:gd name="T55" fmla="*/ 63 h 512"/>
                <a:gd name="T56" fmla="*/ 98 w 512"/>
                <a:gd name="T57" fmla="*/ 98 h 512"/>
                <a:gd name="T58" fmla="*/ 63 w 512"/>
                <a:gd name="T59" fmla="*/ 144 h 512"/>
                <a:gd name="T60" fmla="*/ 40 w 512"/>
                <a:gd name="T61" fmla="*/ 197 h 512"/>
                <a:gd name="T62" fmla="*/ 32 w 512"/>
                <a:gd name="T63" fmla="*/ 256 h 512"/>
                <a:gd name="T64" fmla="*/ 40 w 512"/>
                <a:gd name="T65" fmla="*/ 316 h 512"/>
                <a:gd name="T66" fmla="*/ 63 w 512"/>
                <a:gd name="T67" fmla="*/ 369 h 512"/>
                <a:gd name="T68" fmla="*/ 98 w 512"/>
                <a:gd name="T69" fmla="*/ 415 h 512"/>
                <a:gd name="T70" fmla="*/ 144 w 512"/>
                <a:gd name="T71" fmla="*/ 450 h 512"/>
                <a:gd name="T72" fmla="*/ 197 w 512"/>
                <a:gd name="T73" fmla="*/ 472 h 512"/>
                <a:gd name="T74" fmla="*/ 256 w 512"/>
                <a:gd name="T75" fmla="*/ 480 h 512"/>
                <a:gd name="T76" fmla="*/ 316 w 512"/>
                <a:gd name="T77" fmla="*/ 472 h 512"/>
                <a:gd name="T78" fmla="*/ 369 w 512"/>
                <a:gd name="T79" fmla="*/ 450 h 512"/>
                <a:gd name="T80" fmla="*/ 415 w 512"/>
                <a:gd name="T81" fmla="*/ 415 h 512"/>
                <a:gd name="T82" fmla="*/ 450 w 512"/>
                <a:gd name="T83" fmla="*/ 369 h 512"/>
                <a:gd name="T84" fmla="*/ 472 w 512"/>
                <a:gd name="T85" fmla="*/ 316 h 512"/>
                <a:gd name="T86" fmla="*/ 480 w 512"/>
                <a:gd name="T87" fmla="*/ 256 h 512"/>
                <a:gd name="T88" fmla="*/ 472 w 512"/>
                <a:gd name="T89" fmla="*/ 197 h 512"/>
                <a:gd name="T90" fmla="*/ 450 w 512"/>
                <a:gd name="T91" fmla="*/ 144 h 512"/>
                <a:gd name="T92" fmla="*/ 415 w 512"/>
                <a:gd name="T93" fmla="*/ 98 h 512"/>
                <a:gd name="T94" fmla="*/ 369 w 512"/>
                <a:gd name="T95" fmla="*/ 63 h 512"/>
                <a:gd name="T96" fmla="*/ 316 w 512"/>
                <a:gd name="T97" fmla="*/ 40 h 512"/>
                <a:gd name="T98" fmla="*/ 256 w 512"/>
                <a:gd name="T99" fmla="*/ 32 h 512"/>
                <a:gd name="T100" fmla="*/ 256 w 512"/>
                <a:gd name="T101" fmla="*/ 256 h 512"/>
                <a:gd name="T102" fmla="*/ 256 w 512"/>
                <a:gd name="T103" fmla="*/ 96 h 512"/>
                <a:gd name="T104" fmla="*/ 224 w 512"/>
                <a:gd name="T105" fmla="*/ 96 h 512"/>
                <a:gd name="T106" fmla="*/ 224 w 512"/>
                <a:gd name="T107" fmla="*/ 288 h 512"/>
                <a:gd name="T108" fmla="*/ 352 w 512"/>
                <a:gd name="T109" fmla="*/ 288 h 512"/>
                <a:gd name="T110" fmla="*/ 352 w 512"/>
                <a:gd name="T111" fmla="*/ 256 h 512"/>
                <a:gd name="T112" fmla="*/ 256 w 512"/>
                <a:gd name="T113" fmla="*/ 256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12" h="512">
                  <a:moveTo>
                    <a:pt x="256" y="512"/>
                  </a:moveTo>
                  <a:cubicBezTo>
                    <a:pt x="233" y="512"/>
                    <a:pt x="210" y="509"/>
                    <a:pt x="188" y="503"/>
                  </a:cubicBezTo>
                  <a:cubicBezTo>
                    <a:pt x="167" y="497"/>
                    <a:pt x="146" y="489"/>
                    <a:pt x="127" y="478"/>
                  </a:cubicBezTo>
                  <a:cubicBezTo>
                    <a:pt x="108" y="467"/>
                    <a:pt x="91" y="453"/>
                    <a:pt x="75" y="438"/>
                  </a:cubicBezTo>
                  <a:cubicBezTo>
                    <a:pt x="60" y="422"/>
                    <a:pt x="46" y="405"/>
                    <a:pt x="35" y="386"/>
                  </a:cubicBezTo>
                  <a:cubicBezTo>
                    <a:pt x="24" y="367"/>
                    <a:pt x="16" y="346"/>
                    <a:pt x="10" y="324"/>
                  </a:cubicBezTo>
                  <a:cubicBezTo>
                    <a:pt x="4" y="303"/>
                    <a:pt x="0" y="280"/>
                    <a:pt x="0" y="256"/>
                  </a:cubicBezTo>
                  <a:cubicBezTo>
                    <a:pt x="0" y="233"/>
                    <a:pt x="4" y="210"/>
                    <a:pt x="10" y="188"/>
                  </a:cubicBezTo>
                  <a:cubicBezTo>
                    <a:pt x="16" y="167"/>
                    <a:pt x="24" y="146"/>
                    <a:pt x="35" y="127"/>
                  </a:cubicBezTo>
                  <a:cubicBezTo>
                    <a:pt x="46" y="108"/>
                    <a:pt x="60" y="91"/>
                    <a:pt x="75" y="75"/>
                  </a:cubicBezTo>
                  <a:cubicBezTo>
                    <a:pt x="91" y="60"/>
                    <a:pt x="108" y="46"/>
                    <a:pt x="127" y="35"/>
                  </a:cubicBezTo>
                  <a:cubicBezTo>
                    <a:pt x="146" y="24"/>
                    <a:pt x="167" y="16"/>
                    <a:pt x="188" y="10"/>
                  </a:cubicBezTo>
                  <a:cubicBezTo>
                    <a:pt x="210" y="4"/>
                    <a:pt x="233" y="0"/>
                    <a:pt x="256" y="0"/>
                  </a:cubicBezTo>
                  <a:cubicBezTo>
                    <a:pt x="280" y="0"/>
                    <a:pt x="303" y="4"/>
                    <a:pt x="324" y="10"/>
                  </a:cubicBezTo>
                  <a:cubicBezTo>
                    <a:pt x="346" y="16"/>
                    <a:pt x="367" y="24"/>
                    <a:pt x="386" y="35"/>
                  </a:cubicBezTo>
                  <a:cubicBezTo>
                    <a:pt x="405" y="46"/>
                    <a:pt x="422" y="60"/>
                    <a:pt x="438" y="75"/>
                  </a:cubicBezTo>
                  <a:cubicBezTo>
                    <a:pt x="453" y="91"/>
                    <a:pt x="467" y="108"/>
                    <a:pt x="478" y="127"/>
                  </a:cubicBezTo>
                  <a:cubicBezTo>
                    <a:pt x="489" y="146"/>
                    <a:pt x="497" y="167"/>
                    <a:pt x="503" y="188"/>
                  </a:cubicBezTo>
                  <a:cubicBezTo>
                    <a:pt x="509" y="210"/>
                    <a:pt x="512" y="233"/>
                    <a:pt x="512" y="256"/>
                  </a:cubicBezTo>
                  <a:cubicBezTo>
                    <a:pt x="512" y="280"/>
                    <a:pt x="509" y="303"/>
                    <a:pt x="503" y="325"/>
                  </a:cubicBezTo>
                  <a:cubicBezTo>
                    <a:pt x="497" y="346"/>
                    <a:pt x="489" y="367"/>
                    <a:pt x="478" y="386"/>
                  </a:cubicBezTo>
                  <a:cubicBezTo>
                    <a:pt x="467" y="405"/>
                    <a:pt x="453" y="422"/>
                    <a:pt x="438" y="438"/>
                  </a:cubicBezTo>
                  <a:cubicBezTo>
                    <a:pt x="422" y="453"/>
                    <a:pt x="405" y="467"/>
                    <a:pt x="386" y="478"/>
                  </a:cubicBezTo>
                  <a:cubicBezTo>
                    <a:pt x="367" y="489"/>
                    <a:pt x="346" y="497"/>
                    <a:pt x="324" y="503"/>
                  </a:cubicBezTo>
                  <a:cubicBezTo>
                    <a:pt x="303" y="509"/>
                    <a:pt x="280" y="512"/>
                    <a:pt x="256" y="512"/>
                  </a:cubicBezTo>
                  <a:close/>
                  <a:moveTo>
                    <a:pt x="256" y="32"/>
                  </a:moveTo>
                  <a:cubicBezTo>
                    <a:pt x="236" y="32"/>
                    <a:pt x="216" y="35"/>
                    <a:pt x="197" y="40"/>
                  </a:cubicBezTo>
                  <a:cubicBezTo>
                    <a:pt x="178" y="46"/>
                    <a:pt x="160" y="53"/>
                    <a:pt x="144" y="63"/>
                  </a:cubicBezTo>
                  <a:cubicBezTo>
                    <a:pt x="127" y="73"/>
                    <a:pt x="112" y="85"/>
                    <a:pt x="98" y="98"/>
                  </a:cubicBezTo>
                  <a:cubicBezTo>
                    <a:pt x="85" y="112"/>
                    <a:pt x="73" y="127"/>
                    <a:pt x="63" y="144"/>
                  </a:cubicBezTo>
                  <a:cubicBezTo>
                    <a:pt x="53" y="160"/>
                    <a:pt x="46" y="178"/>
                    <a:pt x="40" y="197"/>
                  </a:cubicBezTo>
                  <a:cubicBezTo>
                    <a:pt x="35" y="216"/>
                    <a:pt x="32" y="236"/>
                    <a:pt x="32" y="256"/>
                  </a:cubicBezTo>
                  <a:cubicBezTo>
                    <a:pt x="32" y="277"/>
                    <a:pt x="35" y="297"/>
                    <a:pt x="40" y="316"/>
                  </a:cubicBezTo>
                  <a:cubicBezTo>
                    <a:pt x="46" y="335"/>
                    <a:pt x="53" y="353"/>
                    <a:pt x="63" y="369"/>
                  </a:cubicBezTo>
                  <a:cubicBezTo>
                    <a:pt x="73" y="386"/>
                    <a:pt x="85" y="401"/>
                    <a:pt x="98" y="415"/>
                  </a:cubicBezTo>
                  <a:cubicBezTo>
                    <a:pt x="112" y="428"/>
                    <a:pt x="127" y="440"/>
                    <a:pt x="144" y="450"/>
                  </a:cubicBezTo>
                  <a:cubicBezTo>
                    <a:pt x="160" y="460"/>
                    <a:pt x="178" y="467"/>
                    <a:pt x="197" y="472"/>
                  </a:cubicBezTo>
                  <a:cubicBezTo>
                    <a:pt x="216" y="478"/>
                    <a:pt x="236" y="480"/>
                    <a:pt x="256" y="480"/>
                  </a:cubicBezTo>
                  <a:cubicBezTo>
                    <a:pt x="277" y="480"/>
                    <a:pt x="297" y="478"/>
                    <a:pt x="316" y="472"/>
                  </a:cubicBezTo>
                  <a:cubicBezTo>
                    <a:pt x="335" y="467"/>
                    <a:pt x="353" y="460"/>
                    <a:pt x="369" y="450"/>
                  </a:cubicBezTo>
                  <a:cubicBezTo>
                    <a:pt x="386" y="440"/>
                    <a:pt x="401" y="428"/>
                    <a:pt x="415" y="415"/>
                  </a:cubicBezTo>
                  <a:cubicBezTo>
                    <a:pt x="428" y="401"/>
                    <a:pt x="440" y="386"/>
                    <a:pt x="450" y="369"/>
                  </a:cubicBezTo>
                  <a:cubicBezTo>
                    <a:pt x="460" y="353"/>
                    <a:pt x="467" y="335"/>
                    <a:pt x="472" y="316"/>
                  </a:cubicBezTo>
                  <a:cubicBezTo>
                    <a:pt x="478" y="297"/>
                    <a:pt x="480" y="277"/>
                    <a:pt x="480" y="256"/>
                  </a:cubicBezTo>
                  <a:cubicBezTo>
                    <a:pt x="480" y="236"/>
                    <a:pt x="478" y="216"/>
                    <a:pt x="472" y="197"/>
                  </a:cubicBezTo>
                  <a:cubicBezTo>
                    <a:pt x="467" y="178"/>
                    <a:pt x="460" y="160"/>
                    <a:pt x="450" y="144"/>
                  </a:cubicBezTo>
                  <a:cubicBezTo>
                    <a:pt x="440" y="127"/>
                    <a:pt x="428" y="112"/>
                    <a:pt x="415" y="98"/>
                  </a:cubicBezTo>
                  <a:cubicBezTo>
                    <a:pt x="401" y="85"/>
                    <a:pt x="386" y="73"/>
                    <a:pt x="369" y="63"/>
                  </a:cubicBezTo>
                  <a:cubicBezTo>
                    <a:pt x="353" y="53"/>
                    <a:pt x="335" y="46"/>
                    <a:pt x="316" y="40"/>
                  </a:cubicBezTo>
                  <a:cubicBezTo>
                    <a:pt x="297" y="35"/>
                    <a:pt x="277" y="32"/>
                    <a:pt x="256" y="32"/>
                  </a:cubicBezTo>
                  <a:close/>
                  <a:moveTo>
                    <a:pt x="256" y="256"/>
                  </a:moveTo>
                  <a:lnTo>
                    <a:pt x="256" y="96"/>
                  </a:lnTo>
                  <a:lnTo>
                    <a:pt x="224" y="96"/>
                  </a:lnTo>
                  <a:lnTo>
                    <a:pt x="224" y="288"/>
                  </a:lnTo>
                  <a:lnTo>
                    <a:pt x="352" y="288"/>
                  </a:lnTo>
                  <a:lnTo>
                    <a:pt x="352" y="256"/>
                  </a:lnTo>
                  <a:lnTo>
                    <a:pt x="256" y="256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9ED0BC71-5330-4CAA-83C3-F6BD74E2841D}"/>
              </a:ext>
            </a:extLst>
          </p:cNvPr>
          <p:cNvSpPr txBox="1"/>
          <p:nvPr/>
        </p:nvSpPr>
        <p:spPr>
          <a:xfrm>
            <a:off x="8947571" y="2686657"/>
            <a:ext cx="2464777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tx2"/>
                </a:solidFill>
              </a:rPr>
              <a:t>HTTP POST ?</a:t>
            </a:r>
            <a:r>
              <a:rPr lang="en-US" sz="1200" i="1" dirty="0" err="1">
                <a:solidFill>
                  <a:schemeClr val="tx2"/>
                </a:solidFill>
              </a:rPr>
              <a:t>validationToken</a:t>
            </a:r>
            <a:r>
              <a:rPr lang="en-US" sz="1200" i="1" dirty="0">
                <a:solidFill>
                  <a:schemeClr val="tx2"/>
                </a:solidFill>
              </a:rPr>
              <a:t>=XYZ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7A207BD-4E87-46D7-80BB-A595C310AE33}"/>
              </a:ext>
            </a:extLst>
          </p:cNvPr>
          <p:cNvSpPr txBox="1"/>
          <p:nvPr/>
        </p:nvSpPr>
        <p:spPr>
          <a:xfrm>
            <a:off x="6988579" y="3292196"/>
            <a:ext cx="2171748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tx2"/>
                </a:solidFill>
              </a:rPr>
              <a:t>HTTP 200 OK + token in body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9F06E2B7-96D2-4EA0-BF4A-6F9AFD36D33B}"/>
              </a:ext>
            </a:extLst>
          </p:cNvPr>
          <p:cNvCxnSpPr>
            <a:cxnSpLocks/>
          </p:cNvCxnSpPr>
          <p:nvPr/>
        </p:nvCxnSpPr>
        <p:spPr>
          <a:xfrm flipH="1">
            <a:off x="783423" y="3839746"/>
            <a:ext cx="10762289" cy="0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DF309B67-5960-43F9-A565-D70C2E879712}"/>
              </a:ext>
            </a:extLst>
          </p:cNvPr>
          <p:cNvSpPr txBox="1"/>
          <p:nvPr/>
        </p:nvSpPr>
        <p:spPr>
          <a:xfrm>
            <a:off x="8453015" y="3844234"/>
            <a:ext cx="3008259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tx2"/>
                </a:solidFill>
              </a:rPr>
              <a:t>HTTP 201 CREATED + subscription in body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D2573F42-EA59-4D70-9354-83B1FC23621E}"/>
              </a:ext>
            </a:extLst>
          </p:cNvPr>
          <p:cNvCxnSpPr>
            <a:cxnSpLocks/>
          </p:cNvCxnSpPr>
          <p:nvPr/>
        </p:nvCxnSpPr>
        <p:spPr>
          <a:xfrm flipH="1">
            <a:off x="6209230" y="5054803"/>
            <a:ext cx="5167607" cy="0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37232E08-4D1D-4ECB-824F-CF847665AEE7}"/>
              </a:ext>
            </a:extLst>
          </p:cNvPr>
          <p:cNvCxnSpPr>
            <a:cxnSpLocks/>
          </p:cNvCxnSpPr>
          <p:nvPr/>
        </p:nvCxnSpPr>
        <p:spPr>
          <a:xfrm flipH="1">
            <a:off x="6313033" y="4808725"/>
            <a:ext cx="5219071" cy="8678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905CC9D9-75D8-4671-B201-3F086C45753B}"/>
              </a:ext>
            </a:extLst>
          </p:cNvPr>
          <p:cNvSpPr txBox="1"/>
          <p:nvPr/>
        </p:nvSpPr>
        <p:spPr>
          <a:xfrm>
            <a:off x="6988579" y="4457860"/>
            <a:ext cx="2464777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tx2"/>
                </a:solidFill>
              </a:rPr>
              <a:t>HTTP POST + notifications in body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31B890E-D3E5-4221-8D43-D255C942422C}"/>
              </a:ext>
            </a:extLst>
          </p:cNvPr>
          <p:cNvSpPr txBox="1"/>
          <p:nvPr/>
        </p:nvSpPr>
        <p:spPr>
          <a:xfrm>
            <a:off x="6988579" y="5063399"/>
            <a:ext cx="1588961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tx2"/>
                </a:solidFill>
              </a:rPr>
              <a:t>HTTP 202 ACCEPTED</a:t>
            </a: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77E342A-B059-4FF0-ACF3-8F8CD005F12A}"/>
              </a:ext>
            </a:extLst>
          </p:cNvPr>
          <p:cNvCxnSpPr>
            <a:cxnSpLocks/>
          </p:cNvCxnSpPr>
          <p:nvPr/>
        </p:nvCxnSpPr>
        <p:spPr>
          <a:xfrm>
            <a:off x="6364497" y="6228374"/>
            <a:ext cx="5167607" cy="0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E027AC52-1066-4B84-92A2-B85B1BE816C7}"/>
              </a:ext>
            </a:extLst>
          </p:cNvPr>
          <p:cNvCxnSpPr>
            <a:cxnSpLocks/>
          </p:cNvCxnSpPr>
          <p:nvPr/>
        </p:nvCxnSpPr>
        <p:spPr>
          <a:xfrm>
            <a:off x="6183497" y="5982296"/>
            <a:ext cx="5219071" cy="8678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C746D0A-BECA-4D36-B49C-0AB15F0ACDAD}"/>
              </a:ext>
            </a:extLst>
          </p:cNvPr>
          <p:cNvSpPr txBox="1"/>
          <p:nvPr/>
        </p:nvSpPr>
        <p:spPr>
          <a:xfrm>
            <a:off x="6988579" y="5631431"/>
            <a:ext cx="1440587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tx2"/>
                </a:solidFill>
              </a:rPr>
              <a:t>HTTP GET resource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1D27BAD-5C7C-4AA2-ACCA-38E6C908BD28}"/>
              </a:ext>
            </a:extLst>
          </p:cNvPr>
          <p:cNvSpPr txBox="1"/>
          <p:nvPr/>
        </p:nvSpPr>
        <p:spPr>
          <a:xfrm>
            <a:off x="6988579" y="6236970"/>
            <a:ext cx="1825628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tx2"/>
                </a:solidFill>
              </a:rPr>
              <a:t>HTTP 200 OK + resource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087194DE-0057-4A23-B8C2-42875D27F8FF}"/>
              </a:ext>
            </a:extLst>
          </p:cNvPr>
          <p:cNvSpPr/>
          <p:nvPr/>
        </p:nvSpPr>
        <p:spPr bwMode="auto">
          <a:xfrm>
            <a:off x="4738694" y="4949990"/>
            <a:ext cx="1427803" cy="52760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76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Subscription </a:t>
            </a: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timeout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3F8EF442-6F38-446F-BB1C-7EF5077DDBE0}"/>
              </a:ext>
            </a:extLst>
          </p:cNvPr>
          <p:cNvGrpSpPr/>
          <p:nvPr/>
        </p:nvGrpSpPr>
        <p:grpSpPr>
          <a:xfrm>
            <a:off x="4498842" y="4949989"/>
            <a:ext cx="527602" cy="527600"/>
            <a:chOff x="4963878" y="4740417"/>
            <a:chExt cx="527602" cy="527600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C651022-8D97-4F5A-8AA4-3EADF478E243}"/>
                </a:ext>
              </a:extLst>
            </p:cNvPr>
            <p:cNvSpPr/>
            <p:nvPr/>
          </p:nvSpPr>
          <p:spPr bwMode="auto">
            <a:xfrm>
              <a:off x="4963878" y="4740417"/>
              <a:ext cx="527602" cy="527600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5" name="Freeform 5">
              <a:extLst>
                <a:ext uri="{FF2B5EF4-FFF2-40B4-BE49-F238E27FC236}">
                  <a16:creationId xmlns:a16="http://schemas.microsoft.com/office/drawing/2014/main" id="{328A47DD-782F-4623-B77C-23D265869C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52442" y="4839181"/>
              <a:ext cx="350472" cy="330072"/>
            </a:xfrm>
            <a:custGeom>
              <a:avLst/>
              <a:gdLst>
                <a:gd name="T0" fmla="*/ 256 w 512"/>
                <a:gd name="T1" fmla="*/ 512 h 512"/>
                <a:gd name="T2" fmla="*/ 188 w 512"/>
                <a:gd name="T3" fmla="*/ 503 h 512"/>
                <a:gd name="T4" fmla="*/ 127 w 512"/>
                <a:gd name="T5" fmla="*/ 478 h 512"/>
                <a:gd name="T6" fmla="*/ 75 w 512"/>
                <a:gd name="T7" fmla="*/ 438 h 512"/>
                <a:gd name="T8" fmla="*/ 35 w 512"/>
                <a:gd name="T9" fmla="*/ 386 h 512"/>
                <a:gd name="T10" fmla="*/ 10 w 512"/>
                <a:gd name="T11" fmla="*/ 324 h 512"/>
                <a:gd name="T12" fmla="*/ 0 w 512"/>
                <a:gd name="T13" fmla="*/ 256 h 512"/>
                <a:gd name="T14" fmla="*/ 10 w 512"/>
                <a:gd name="T15" fmla="*/ 188 h 512"/>
                <a:gd name="T16" fmla="*/ 35 w 512"/>
                <a:gd name="T17" fmla="*/ 127 h 512"/>
                <a:gd name="T18" fmla="*/ 75 w 512"/>
                <a:gd name="T19" fmla="*/ 75 h 512"/>
                <a:gd name="T20" fmla="*/ 127 w 512"/>
                <a:gd name="T21" fmla="*/ 35 h 512"/>
                <a:gd name="T22" fmla="*/ 188 w 512"/>
                <a:gd name="T23" fmla="*/ 10 h 512"/>
                <a:gd name="T24" fmla="*/ 256 w 512"/>
                <a:gd name="T25" fmla="*/ 0 h 512"/>
                <a:gd name="T26" fmla="*/ 324 w 512"/>
                <a:gd name="T27" fmla="*/ 10 h 512"/>
                <a:gd name="T28" fmla="*/ 386 w 512"/>
                <a:gd name="T29" fmla="*/ 35 h 512"/>
                <a:gd name="T30" fmla="*/ 438 w 512"/>
                <a:gd name="T31" fmla="*/ 75 h 512"/>
                <a:gd name="T32" fmla="*/ 478 w 512"/>
                <a:gd name="T33" fmla="*/ 127 h 512"/>
                <a:gd name="T34" fmla="*/ 503 w 512"/>
                <a:gd name="T35" fmla="*/ 188 h 512"/>
                <a:gd name="T36" fmla="*/ 512 w 512"/>
                <a:gd name="T37" fmla="*/ 256 h 512"/>
                <a:gd name="T38" fmla="*/ 503 w 512"/>
                <a:gd name="T39" fmla="*/ 325 h 512"/>
                <a:gd name="T40" fmla="*/ 478 w 512"/>
                <a:gd name="T41" fmla="*/ 386 h 512"/>
                <a:gd name="T42" fmla="*/ 438 w 512"/>
                <a:gd name="T43" fmla="*/ 438 h 512"/>
                <a:gd name="T44" fmla="*/ 386 w 512"/>
                <a:gd name="T45" fmla="*/ 478 h 512"/>
                <a:gd name="T46" fmla="*/ 324 w 512"/>
                <a:gd name="T47" fmla="*/ 503 h 512"/>
                <a:gd name="T48" fmla="*/ 256 w 512"/>
                <a:gd name="T49" fmla="*/ 512 h 512"/>
                <a:gd name="T50" fmla="*/ 256 w 512"/>
                <a:gd name="T51" fmla="*/ 32 h 512"/>
                <a:gd name="T52" fmla="*/ 197 w 512"/>
                <a:gd name="T53" fmla="*/ 40 h 512"/>
                <a:gd name="T54" fmla="*/ 144 w 512"/>
                <a:gd name="T55" fmla="*/ 63 h 512"/>
                <a:gd name="T56" fmla="*/ 98 w 512"/>
                <a:gd name="T57" fmla="*/ 98 h 512"/>
                <a:gd name="T58" fmla="*/ 63 w 512"/>
                <a:gd name="T59" fmla="*/ 144 h 512"/>
                <a:gd name="T60" fmla="*/ 40 w 512"/>
                <a:gd name="T61" fmla="*/ 197 h 512"/>
                <a:gd name="T62" fmla="*/ 32 w 512"/>
                <a:gd name="T63" fmla="*/ 256 h 512"/>
                <a:gd name="T64" fmla="*/ 40 w 512"/>
                <a:gd name="T65" fmla="*/ 316 h 512"/>
                <a:gd name="T66" fmla="*/ 63 w 512"/>
                <a:gd name="T67" fmla="*/ 369 h 512"/>
                <a:gd name="T68" fmla="*/ 98 w 512"/>
                <a:gd name="T69" fmla="*/ 415 h 512"/>
                <a:gd name="T70" fmla="*/ 144 w 512"/>
                <a:gd name="T71" fmla="*/ 450 h 512"/>
                <a:gd name="T72" fmla="*/ 197 w 512"/>
                <a:gd name="T73" fmla="*/ 472 h 512"/>
                <a:gd name="T74" fmla="*/ 256 w 512"/>
                <a:gd name="T75" fmla="*/ 480 h 512"/>
                <a:gd name="T76" fmla="*/ 316 w 512"/>
                <a:gd name="T77" fmla="*/ 472 h 512"/>
                <a:gd name="T78" fmla="*/ 369 w 512"/>
                <a:gd name="T79" fmla="*/ 450 h 512"/>
                <a:gd name="T80" fmla="*/ 415 w 512"/>
                <a:gd name="T81" fmla="*/ 415 h 512"/>
                <a:gd name="T82" fmla="*/ 450 w 512"/>
                <a:gd name="T83" fmla="*/ 369 h 512"/>
                <a:gd name="T84" fmla="*/ 472 w 512"/>
                <a:gd name="T85" fmla="*/ 316 h 512"/>
                <a:gd name="T86" fmla="*/ 480 w 512"/>
                <a:gd name="T87" fmla="*/ 256 h 512"/>
                <a:gd name="T88" fmla="*/ 472 w 512"/>
                <a:gd name="T89" fmla="*/ 197 h 512"/>
                <a:gd name="T90" fmla="*/ 450 w 512"/>
                <a:gd name="T91" fmla="*/ 144 h 512"/>
                <a:gd name="T92" fmla="*/ 415 w 512"/>
                <a:gd name="T93" fmla="*/ 98 h 512"/>
                <a:gd name="T94" fmla="*/ 369 w 512"/>
                <a:gd name="T95" fmla="*/ 63 h 512"/>
                <a:gd name="T96" fmla="*/ 316 w 512"/>
                <a:gd name="T97" fmla="*/ 40 h 512"/>
                <a:gd name="T98" fmla="*/ 256 w 512"/>
                <a:gd name="T99" fmla="*/ 32 h 512"/>
                <a:gd name="T100" fmla="*/ 256 w 512"/>
                <a:gd name="T101" fmla="*/ 256 h 512"/>
                <a:gd name="T102" fmla="*/ 256 w 512"/>
                <a:gd name="T103" fmla="*/ 96 h 512"/>
                <a:gd name="T104" fmla="*/ 224 w 512"/>
                <a:gd name="T105" fmla="*/ 96 h 512"/>
                <a:gd name="T106" fmla="*/ 224 w 512"/>
                <a:gd name="T107" fmla="*/ 288 h 512"/>
                <a:gd name="T108" fmla="*/ 352 w 512"/>
                <a:gd name="T109" fmla="*/ 288 h 512"/>
                <a:gd name="T110" fmla="*/ 352 w 512"/>
                <a:gd name="T111" fmla="*/ 256 h 512"/>
                <a:gd name="T112" fmla="*/ 256 w 512"/>
                <a:gd name="T113" fmla="*/ 256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12" h="512">
                  <a:moveTo>
                    <a:pt x="256" y="512"/>
                  </a:moveTo>
                  <a:cubicBezTo>
                    <a:pt x="233" y="512"/>
                    <a:pt x="210" y="509"/>
                    <a:pt x="188" y="503"/>
                  </a:cubicBezTo>
                  <a:cubicBezTo>
                    <a:pt x="167" y="497"/>
                    <a:pt x="146" y="489"/>
                    <a:pt x="127" y="478"/>
                  </a:cubicBezTo>
                  <a:cubicBezTo>
                    <a:pt x="108" y="467"/>
                    <a:pt x="91" y="453"/>
                    <a:pt x="75" y="438"/>
                  </a:cubicBezTo>
                  <a:cubicBezTo>
                    <a:pt x="60" y="422"/>
                    <a:pt x="46" y="405"/>
                    <a:pt x="35" y="386"/>
                  </a:cubicBezTo>
                  <a:cubicBezTo>
                    <a:pt x="24" y="367"/>
                    <a:pt x="16" y="346"/>
                    <a:pt x="10" y="324"/>
                  </a:cubicBezTo>
                  <a:cubicBezTo>
                    <a:pt x="4" y="303"/>
                    <a:pt x="0" y="280"/>
                    <a:pt x="0" y="256"/>
                  </a:cubicBezTo>
                  <a:cubicBezTo>
                    <a:pt x="0" y="233"/>
                    <a:pt x="4" y="210"/>
                    <a:pt x="10" y="188"/>
                  </a:cubicBezTo>
                  <a:cubicBezTo>
                    <a:pt x="16" y="167"/>
                    <a:pt x="24" y="146"/>
                    <a:pt x="35" y="127"/>
                  </a:cubicBezTo>
                  <a:cubicBezTo>
                    <a:pt x="46" y="108"/>
                    <a:pt x="60" y="91"/>
                    <a:pt x="75" y="75"/>
                  </a:cubicBezTo>
                  <a:cubicBezTo>
                    <a:pt x="91" y="60"/>
                    <a:pt x="108" y="46"/>
                    <a:pt x="127" y="35"/>
                  </a:cubicBezTo>
                  <a:cubicBezTo>
                    <a:pt x="146" y="24"/>
                    <a:pt x="167" y="16"/>
                    <a:pt x="188" y="10"/>
                  </a:cubicBezTo>
                  <a:cubicBezTo>
                    <a:pt x="210" y="4"/>
                    <a:pt x="233" y="0"/>
                    <a:pt x="256" y="0"/>
                  </a:cubicBezTo>
                  <a:cubicBezTo>
                    <a:pt x="280" y="0"/>
                    <a:pt x="303" y="4"/>
                    <a:pt x="324" y="10"/>
                  </a:cubicBezTo>
                  <a:cubicBezTo>
                    <a:pt x="346" y="16"/>
                    <a:pt x="367" y="24"/>
                    <a:pt x="386" y="35"/>
                  </a:cubicBezTo>
                  <a:cubicBezTo>
                    <a:pt x="405" y="46"/>
                    <a:pt x="422" y="60"/>
                    <a:pt x="438" y="75"/>
                  </a:cubicBezTo>
                  <a:cubicBezTo>
                    <a:pt x="453" y="91"/>
                    <a:pt x="467" y="108"/>
                    <a:pt x="478" y="127"/>
                  </a:cubicBezTo>
                  <a:cubicBezTo>
                    <a:pt x="489" y="146"/>
                    <a:pt x="497" y="167"/>
                    <a:pt x="503" y="188"/>
                  </a:cubicBezTo>
                  <a:cubicBezTo>
                    <a:pt x="509" y="210"/>
                    <a:pt x="512" y="233"/>
                    <a:pt x="512" y="256"/>
                  </a:cubicBezTo>
                  <a:cubicBezTo>
                    <a:pt x="512" y="280"/>
                    <a:pt x="509" y="303"/>
                    <a:pt x="503" y="325"/>
                  </a:cubicBezTo>
                  <a:cubicBezTo>
                    <a:pt x="497" y="346"/>
                    <a:pt x="489" y="367"/>
                    <a:pt x="478" y="386"/>
                  </a:cubicBezTo>
                  <a:cubicBezTo>
                    <a:pt x="467" y="405"/>
                    <a:pt x="453" y="422"/>
                    <a:pt x="438" y="438"/>
                  </a:cubicBezTo>
                  <a:cubicBezTo>
                    <a:pt x="422" y="453"/>
                    <a:pt x="405" y="467"/>
                    <a:pt x="386" y="478"/>
                  </a:cubicBezTo>
                  <a:cubicBezTo>
                    <a:pt x="367" y="489"/>
                    <a:pt x="346" y="497"/>
                    <a:pt x="324" y="503"/>
                  </a:cubicBezTo>
                  <a:cubicBezTo>
                    <a:pt x="303" y="509"/>
                    <a:pt x="280" y="512"/>
                    <a:pt x="256" y="512"/>
                  </a:cubicBezTo>
                  <a:close/>
                  <a:moveTo>
                    <a:pt x="256" y="32"/>
                  </a:moveTo>
                  <a:cubicBezTo>
                    <a:pt x="236" y="32"/>
                    <a:pt x="216" y="35"/>
                    <a:pt x="197" y="40"/>
                  </a:cubicBezTo>
                  <a:cubicBezTo>
                    <a:pt x="178" y="46"/>
                    <a:pt x="160" y="53"/>
                    <a:pt x="144" y="63"/>
                  </a:cubicBezTo>
                  <a:cubicBezTo>
                    <a:pt x="127" y="73"/>
                    <a:pt x="112" y="85"/>
                    <a:pt x="98" y="98"/>
                  </a:cubicBezTo>
                  <a:cubicBezTo>
                    <a:pt x="85" y="112"/>
                    <a:pt x="73" y="127"/>
                    <a:pt x="63" y="144"/>
                  </a:cubicBezTo>
                  <a:cubicBezTo>
                    <a:pt x="53" y="160"/>
                    <a:pt x="46" y="178"/>
                    <a:pt x="40" y="197"/>
                  </a:cubicBezTo>
                  <a:cubicBezTo>
                    <a:pt x="35" y="216"/>
                    <a:pt x="32" y="236"/>
                    <a:pt x="32" y="256"/>
                  </a:cubicBezTo>
                  <a:cubicBezTo>
                    <a:pt x="32" y="277"/>
                    <a:pt x="35" y="297"/>
                    <a:pt x="40" y="316"/>
                  </a:cubicBezTo>
                  <a:cubicBezTo>
                    <a:pt x="46" y="335"/>
                    <a:pt x="53" y="353"/>
                    <a:pt x="63" y="369"/>
                  </a:cubicBezTo>
                  <a:cubicBezTo>
                    <a:pt x="73" y="386"/>
                    <a:pt x="85" y="401"/>
                    <a:pt x="98" y="415"/>
                  </a:cubicBezTo>
                  <a:cubicBezTo>
                    <a:pt x="112" y="428"/>
                    <a:pt x="127" y="440"/>
                    <a:pt x="144" y="450"/>
                  </a:cubicBezTo>
                  <a:cubicBezTo>
                    <a:pt x="160" y="460"/>
                    <a:pt x="178" y="467"/>
                    <a:pt x="197" y="472"/>
                  </a:cubicBezTo>
                  <a:cubicBezTo>
                    <a:pt x="216" y="478"/>
                    <a:pt x="236" y="480"/>
                    <a:pt x="256" y="480"/>
                  </a:cubicBezTo>
                  <a:cubicBezTo>
                    <a:pt x="277" y="480"/>
                    <a:pt x="297" y="478"/>
                    <a:pt x="316" y="472"/>
                  </a:cubicBezTo>
                  <a:cubicBezTo>
                    <a:pt x="335" y="467"/>
                    <a:pt x="353" y="460"/>
                    <a:pt x="369" y="450"/>
                  </a:cubicBezTo>
                  <a:cubicBezTo>
                    <a:pt x="386" y="440"/>
                    <a:pt x="401" y="428"/>
                    <a:pt x="415" y="415"/>
                  </a:cubicBezTo>
                  <a:cubicBezTo>
                    <a:pt x="428" y="401"/>
                    <a:pt x="440" y="386"/>
                    <a:pt x="450" y="369"/>
                  </a:cubicBezTo>
                  <a:cubicBezTo>
                    <a:pt x="460" y="353"/>
                    <a:pt x="467" y="335"/>
                    <a:pt x="472" y="316"/>
                  </a:cubicBezTo>
                  <a:cubicBezTo>
                    <a:pt x="478" y="297"/>
                    <a:pt x="480" y="277"/>
                    <a:pt x="480" y="256"/>
                  </a:cubicBezTo>
                  <a:cubicBezTo>
                    <a:pt x="480" y="236"/>
                    <a:pt x="478" y="216"/>
                    <a:pt x="472" y="197"/>
                  </a:cubicBezTo>
                  <a:cubicBezTo>
                    <a:pt x="467" y="178"/>
                    <a:pt x="460" y="160"/>
                    <a:pt x="450" y="144"/>
                  </a:cubicBezTo>
                  <a:cubicBezTo>
                    <a:pt x="440" y="127"/>
                    <a:pt x="428" y="112"/>
                    <a:pt x="415" y="98"/>
                  </a:cubicBezTo>
                  <a:cubicBezTo>
                    <a:pt x="401" y="85"/>
                    <a:pt x="386" y="73"/>
                    <a:pt x="369" y="63"/>
                  </a:cubicBezTo>
                  <a:cubicBezTo>
                    <a:pt x="353" y="53"/>
                    <a:pt x="335" y="46"/>
                    <a:pt x="316" y="40"/>
                  </a:cubicBezTo>
                  <a:cubicBezTo>
                    <a:pt x="297" y="35"/>
                    <a:pt x="277" y="32"/>
                    <a:pt x="256" y="32"/>
                  </a:cubicBezTo>
                  <a:close/>
                  <a:moveTo>
                    <a:pt x="256" y="256"/>
                  </a:moveTo>
                  <a:lnTo>
                    <a:pt x="256" y="96"/>
                  </a:lnTo>
                  <a:lnTo>
                    <a:pt x="224" y="96"/>
                  </a:lnTo>
                  <a:lnTo>
                    <a:pt x="224" y="288"/>
                  </a:lnTo>
                  <a:lnTo>
                    <a:pt x="352" y="288"/>
                  </a:lnTo>
                  <a:lnTo>
                    <a:pt x="352" y="256"/>
                  </a:lnTo>
                  <a:lnTo>
                    <a:pt x="256" y="256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760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59C210-F9B0-4C85-8256-E99951E6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</a:t>
            </a:r>
            <a:r>
              <a:rPr lang="en-US" dirty="0" err="1"/>
              <a:t>webhook</a:t>
            </a:r>
            <a:r>
              <a:rPr lang="en-US" dirty="0"/>
              <a:t> apps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526BA-6121-4E17-8364-4734246B497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0" y="1825625"/>
            <a:ext cx="5184775" cy="4041775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accent1"/>
                </a:solidFill>
              </a:rPr>
              <a:t>Subscriptions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>
                <a:latin typeface="+mn-lt"/>
              </a:rPr>
              <a:t>Application sends a subscription request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>
                <a:latin typeface="+mn-lt"/>
              </a:rPr>
              <a:t>Microsoft Graph responds with HTTP 201 – Created and a subscription object in the body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>
                <a:latin typeface="+mn-lt"/>
              </a:rPr>
              <a:t>Microsoft Graph sends notifications to the HTTPS endpoint during the lifetime of the subscription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>
                <a:latin typeface="+mn-lt"/>
              </a:rPr>
              <a:t>Subscriptions require read permission to the resource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>
                <a:solidFill>
                  <a:schemeClr val="accent1"/>
                </a:solidFill>
              </a:rPr>
              <a:t>Expiration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>
                <a:latin typeface="+mn-lt"/>
              </a:rPr>
              <a:t>Subscriptions expire (time varies)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>
                <a:latin typeface="+mn-lt"/>
              </a:rPr>
              <a:t>Applications must renew subscription requests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>
                <a:latin typeface="+mn-lt"/>
              </a:rPr>
              <a:t>Applications can unsubscribe from subscriptions</a:t>
            </a:r>
          </a:p>
        </p:txBody>
      </p:sp>
      <p:graphicFrame>
        <p:nvGraphicFramePr>
          <p:cNvPr id="5" name="Table Placeholder 13">
            <a:extLst>
              <a:ext uri="{FF2B5EF4-FFF2-40B4-BE49-F238E27FC236}">
                <a16:creationId xmlns:a16="http://schemas.microsoft.com/office/drawing/2014/main" id="{6D655F1F-EA7D-4C59-A831-7B1D2D49B0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6321065"/>
              </p:ext>
            </p:extLst>
          </p:nvPr>
        </p:nvGraphicFramePr>
        <p:xfrm>
          <a:off x="5960961" y="2133021"/>
          <a:ext cx="5914663" cy="34260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8645">
                  <a:extLst>
                    <a:ext uri="{9D8B030D-6E8A-4147-A177-3AD203B41FA5}">
                      <a16:colId xmlns:a16="http://schemas.microsoft.com/office/drawing/2014/main" val="200505750"/>
                    </a:ext>
                  </a:extLst>
                </a:gridCol>
                <a:gridCol w="3066018">
                  <a:extLst>
                    <a:ext uri="{9D8B030D-6E8A-4147-A177-3AD203B41FA5}">
                      <a16:colId xmlns:a16="http://schemas.microsoft.com/office/drawing/2014/main" val="2560604071"/>
                    </a:ext>
                  </a:extLst>
                </a:gridCol>
              </a:tblGrid>
              <a:tr h="890095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Permission type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Supported resource types in Microsoft Graph v1.0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266737"/>
                  </a:ext>
                </a:extLst>
              </a:tr>
              <a:tr h="845334">
                <a:tc>
                  <a:txBody>
                    <a:bodyPr/>
                    <a:lstStyle/>
                    <a:p>
                      <a:r>
                        <a:rPr lang="en-US" sz="1600" dirty="0"/>
                        <a:t>Delegated – work or school account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Contact, conversation, drive, event, message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557"/>
                  </a:ext>
                </a:extLst>
              </a:tr>
              <a:tr h="845334">
                <a:tc>
                  <a:txBody>
                    <a:bodyPr/>
                    <a:lstStyle/>
                    <a:p>
                      <a:r>
                        <a:rPr lang="en-US" sz="1600" dirty="0"/>
                        <a:t>Delegated – personal Microsoft account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None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1507760"/>
                  </a:ext>
                </a:extLst>
              </a:tr>
              <a:tr h="845334">
                <a:tc>
                  <a:txBody>
                    <a:bodyPr/>
                    <a:lstStyle/>
                    <a:p>
                      <a:r>
                        <a:rPr lang="en-US" sz="1600" dirty="0"/>
                        <a:t>Application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Contact, conversation, event, message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5213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678735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Placeholder 13">
            <a:extLst>
              <a:ext uri="{FF2B5EF4-FFF2-40B4-BE49-F238E27FC236}">
                <a16:creationId xmlns:a16="http://schemas.microsoft.com/office/drawing/2014/main" id="{50CE184C-52C0-40EB-A852-0CC63BF772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4895593"/>
              </p:ext>
            </p:extLst>
          </p:nvPr>
        </p:nvGraphicFramePr>
        <p:xfrm>
          <a:off x="465138" y="1737360"/>
          <a:ext cx="11533187" cy="4436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4662">
                  <a:extLst>
                    <a:ext uri="{9D8B030D-6E8A-4147-A177-3AD203B41FA5}">
                      <a16:colId xmlns:a16="http://schemas.microsoft.com/office/drawing/2014/main" val="200505750"/>
                    </a:ext>
                  </a:extLst>
                </a:gridCol>
                <a:gridCol w="5978525">
                  <a:extLst>
                    <a:ext uri="{9D8B030D-6E8A-4147-A177-3AD203B41FA5}">
                      <a16:colId xmlns:a16="http://schemas.microsoft.com/office/drawing/2014/main" val="2560604071"/>
                    </a:ext>
                  </a:extLst>
                </a:gridCol>
              </a:tblGrid>
              <a:tr h="560044"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Resource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Maximum expiration time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266737"/>
                  </a:ext>
                </a:extLst>
              </a:tr>
              <a:tr h="55374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Users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4230 minutes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4033137"/>
                  </a:ext>
                </a:extLst>
              </a:tr>
              <a:tr h="55374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Groups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4230 minutes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8847156"/>
                  </a:ext>
                </a:extLst>
              </a:tr>
              <a:tr h="55374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Mail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4230 minutes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557"/>
                  </a:ext>
                </a:extLst>
              </a:tr>
              <a:tr h="55374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Calendar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4230 minutes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1507760"/>
                  </a:ext>
                </a:extLst>
              </a:tr>
              <a:tr h="55374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Contacts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4230 minutes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5213843"/>
                  </a:ext>
                </a:extLst>
              </a:tr>
              <a:tr h="55374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Group conversations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4230 minutes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081525"/>
                  </a:ext>
                </a:extLst>
              </a:tr>
              <a:tr h="55374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Drive root items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86400 minutes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356658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D10A136-8C7C-4DAE-BF64-9D40FB1E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expiration times per resource</a:t>
            </a:r>
          </a:p>
        </p:txBody>
      </p:sp>
    </p:spTree>
    <p:extLst>
      <p:ext uri="{BB962C8B-B14F-4D97-AF65-F5344CB8AC3E}">
        <p14:creationId xmlns:p14="http://schemas.microsoft.com/office/powerpoint/2010/main" val="338914868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3B90D9-A7E2-4971-B151-5C82D625C9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633" t="29355" r="46268"/>
          <a:stretch/>
        </p:blipFill>
        <p:spPr>
          <a:xfrm flipH="1">
            <a:off x="5887091" y="0"/>
            <a:ext cx="6549383" cy="69945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047349F-0B8F-4D12-A39C-718C1C57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64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1D48218-75E0-4C6C-BFA7-A1010BADED35}"/>
              </a:ext>
            </a:extLst>
          </p:cNvPr>
          <p:cNvSpPr txBox="1">
            <a:spLocks/>
          </p:cNvSpPr>
          <p:nvPr/>
        </p:nvSpPr>
        <p:spPr>
          <a:xfrm>
            <a:off x="465139" y="2621905"/>
            <a:ext cx="4234184" cy="1569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 err="1">
                <a:solidFill>
                  <a:srgbClr val="2F2F2F"/>
                </a:solidFill>
                <a:latin typeface="Segoe UI Semibold"/>
              </a:rPr>
              <a:t>MessageCard</a:t>
            </a: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 Playground app has useful samples to draw from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Customize samples or load your own samples to visualize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Send emails to yourself to test in mail clients</a:t>
            </a:r>
          </a:p>
        </p:txBody>
      </p:sp>
    </p:spTree>
    <p:extLst>
      <p:ext uri="{BB962C8B-B14F-4D97-AF65-F5344CB8AC3E}">
        <p14:creationId xmlns:p14="http://schemas.microsoft.com/office/powerpoint/2010/main" val="365167278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873</Words>
  <Application>Microsoft Office PowerPoint</Application>
  <PresentationFormat>Custom</PresentationFormat>
  <Paragraphs>130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Segoe UI</vt:lpstr>
      <vt:lpstr>Segoe UI Light</vt:lpstr>
      <vt:lpstr>Segoe UI Semibold</vt:lpstr>
      <vt:lpstr>Wingdings</vt:lpstr>
      <vt:lpstr>1_Office 365 PPT Template - 2017</vt:lpstr>
      <vt:lpstr>Microsoft Graph Capabilities</vt:lpstr>
      <vt:lpstr>PowerPoint Presentation</vt:lpstr>
      <vt:lpstr>Microsoft Graph webhook subscriptions – high level overview</vt:lpstr>
      <vt:lpstr>Token validation and notification responses</vt:lpstr>
      <vt:lpstr>Understanding webhook apps</vt:lpstr>
      <vt:lpstr>Maximum expiration times per resource</vt:lpstr>
      <vt:lpstr>Demo</vt:lpstr>
      <vt:lpstr>Summary</vt:lpstr>
      <vt:lpstr>Thank you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2018-04-18T14:58:45Z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yinaa@microsoft.com</vt:lpwstr>
  </property>
  <property fmtid="{D5CDD505-2E9C-101B-9397-08002B2CF9AE}" pid="5" name="MSIP_Label_f42aa342-8706-4288-bd11-ebb85995028c_SetDate">
    <vt:lpwstr>2018-04-18T14:58:44.6949238Z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